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2"/>
  </p:notesMasterIdLst>
  <p:sldIdLst>
    <p:sldId id="256" r:id="rId3"/>
    <p:sldId id="323" r:id="rId4"/>
    <p:sldId id="320" r:id="rId5"/>
    <p:sldId id="318" r:id="rId6"/>
    <p:sldId id="324" r:id="rId7"/>
    <p:sldId id="325" r:id="rId8"/>
    <p:sldId id="326" r:id="rId9"/>
    <p:sldId id="327" r:id="rId10"/>
    <p:sldId id="328" r:id="rId11"/>
    <p:sldId id="330" r:id="rId12"/>
    <p:sldId id="329" r:id="rId13"/>
    <p:sldId id="331" r:id="rId14"/>
    <p:sldId id="332" r:id="rId15"/>
    <p:sldId id="333" r:id="rId16"/>
    <p:sldId id="334" r:id="rId17"/>
    <p:sldId id="344" r:id="rId18"/>
    <p:sldId id="345" r:id="rId19"/>
    <p:sldId id="335" r:id="rId20"/>
    <p:sldId id="336" r:id="rId21"/>
    <p:sldId id="337" r:id="rId22"/>
    <p:sldId id="346" r:id="rId23"/>
    <p:sldId id="338" r:id="rId24"/>
    <p:sldId id="339" r:id="rId25"/>
    <p:sldId id="340" r:id="rId26"/>
    <p:sldId id="343" r:id="rId27"/>
    <p:sldId id="341" r:id="rId28"/>
    <p:sldId id="342" r:id="rId29"/>
    <p:sldId id="347" r:id="rId30"/>
    <p:sldId id="348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C4B7"/>
    <a:srgbClr val="996600"/>
    <a:srgbClr val="58D84E"/>
    <a:srgbClr val="4FEC3A"/>
    <a:srgbClr val="6EC363"/>
    <a:srgbClr val="43829B"/>
    <a:srgbClr val="FF66CC"/>
    <a:srgbClr val="009900"/>
    <a:srgbClr val="457D97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701" autoAdjust="0"/>
  </p:normalViewPr>
  <p:slideViewPr>
    <p:cSldViewPr>
      <p:cViewPr>
        <p:scale>
          <a:sx n="100" d="100"/>
          <a:sy n="100" d="100"/>
        </p:scale>
        <p:origin x="-1608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4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C6064-DF15-48AF-9B30-EEEA4D182B78}" type="datetimeFigureOut">
              <a:rPr lang="fr-FR" smtClean="0"/>
              <a:t>18/02/2015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63C1C-4E82-470E-AFE6-A1B9EBDB30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39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771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7000">
                <a:schemeClr val="bg1">
                  <a:lumMod val="95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558088" cy="3603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2">
                    <a:lumMod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052736"/>
            <a:ext cx="8061523" cy="4975448"/>
          </a:xfrm>
          <a:prstGeom prst="rect">
            <a:avLst/>
          </a:prstGeom>
        </p:spPr>
        <p:txBody>
          <a:bodyPr/>
          <a:lstStyle>
            <a:lvl1pPr marL="476250" indent="-285750"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6200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1181100" indent="-228600">
              <a:buSzPct val="50000"/>
              <a:buFont typeface="Courier New" panose="02070309020205020404" pitchFamily="49" charset="0"/>
              <a:buChar char="o"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 txBox="1">
            <a:spLocks/>
          </p:cNvSpPr>
          <p:nvPr userDrawn="1"/>
        </p:nvSpPr>
        <p:spPr>
          <a:xfrm>
            <a:off x="8699708" y="6371480"/>
            <a:ext cx="477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9EBE127-A3BD-4692-BC7A-99FA5BC09F92}" type="slidenum">
              <a:rPr lang="fr-FR" b="1" smtClean="0"/>
              <a:pPr algn="ctr"/>
              <a:t>‹N°›</a:t>
            </a:fld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6115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0040" y="2895079"/>
            <a:ext cx="7772400" cy="1470025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55576" y="4365104"/>
            <a:ext cx="7088832" cy="12736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E127-A3BD-4692-BC7A-99FA5BC09F9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4953000" cy="36512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GB" smtClean="0"/>
              <a:t>Comité de thèse - 24.09.2014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31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4953000" cy="36512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GB" dirty="0" err="1" smtClean="0"/>
              <a:t>Retraite</a:t>
            </a:r>
            <a:r>
              <a:rPr lang="en-GB" dirty="0" smtClean="0"/>
              <a:t> du </a:t>
            </a:r>
            <a:r>
              <a:rPr lang="en-GB" dirty="0" err="1" smtClean="0"/>
              <a:t>thème</a:t>
            </a:r>
            <a:r>
              <a:rPr lang="en-GB" dirty="0" smtClean="0"/>
              <a:t> 2 – 21.11.2014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19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0040" y="2895079"/>
            <a:ext cx="7772400" cy="1470025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55576" y="4365104"/>
            <a:ext cx="7088832" cy="12736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E127-A3BD-4692-BC7A-99FA5BC09F9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4953000" cy="36512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GB" dirty="0" err="1" smtClean="0"/>
              <a:t>Retraite</a:t>
            </a:r>
            <a:r>
              <a:rPr lang="en-GB" dirty="0" smtClean="0"/>
              <a:t> du </a:t>
            </a:r>
            <a:r>
              <a:rPr lang="en-GB" dirty="0" err="1" smtClean="0"/>
              <a:t>thème</a:t>
            </a:r>
            <a:r>
              <a:rPr lang="en-GB" dirty="0" smtClean="0"/>
              <a:t> 2 – 21.11.2014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1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771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7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558088" cy="3603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2"/>
                </a:solidFill>
                <a:latin typeface="Candara" panose="020E0502030303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052736"/>
            <a:ext cx="8061523" cy="4975448"/>
          </a:xfrm>
          <a:prstGeom prst="rect">
            <a:avLst/>
          </a:prstGeom>
        </p:spPr>
        <p:txBody>
          <a:bodyPr/>
          <a:lstStyle>
            <a:lvl1pPr marL="476250" indent="-285750"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6200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81100" indent="-228600">
              <a:buSzPct val="50000"/>
              <a:buFont typeface="Courier New" panose="02070309020205020404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46912" y="59492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E127-A3BD-4692-BC7A-99FA5BC09F92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Line 4"/>
          <p:cNvSpPr>
            <a:spLocks noChangeShapeType="1"/>
          </p:cNvSpPr>
          <p:nvPr userDrawn="1"/>
        </p:nvSpPr>
        <p:spPr bwMode="auto">
          <a:xfrm>
            <a:off x="1082675" y="685800"/>
            <a:ext cx="8061325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39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16"/>
          <p:cNvCxnSpPr/>
          <p:nvPr/>
        </p:nvCxnSpPr>
        <p:spPr>
          <a:xfrm>
            <a:off x="1066800" y="6248400"/>
            <a:ext cx="8077200" cy="1588"/>
          </a:xfrm>
          <a:prstGeom prst="line">
            <a:avLst/>
          </a:prstGeom>
          <a:ln w="254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llipse 3"/>
          <p:cNvSpPr/>
          <p:nvPr/>
        </p:nvSpPr>
        <p:spPr>
          <a:xfrm>
            <a:off x="8796213" y="6417298"/>
            <a:ext cx="288032" cy="288032"/>
          </a:xfrm>
          <a:prstGeom prst="ellipse">
            <a:avLst/>
          </a:prstGeom>
          <a:solidFill>
            <a:srgbClr val="438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82675" y="685800"/>
            <a:ext cx="8061325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>
              <a:ea typeface="+mn-ea"/>
            </a:endParaRPr>
          </a:p>
        </p:txBody>
      </p:sp>
      <p:pic>
        <p:nvPicPr>
          <p:cNvPr id="2" name="Image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15043965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6324600"/>
            <a:ext cx="5295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7683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4953000" cy="36512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GB" dirty="0" err="1" smtClean="0"/>
              <a:t>Retraite</a:t>
            </a:r>
            <a:r>
              <a:rPr lang="en-GB" dirty="0" smtClean="0"/>
              <a:t> du </a:t>
            </a:r>
            <a:r>
              <a:rPr lang="en-GB" dirty="0" err="1" smtClean="0"/>
              <a:t>thème</a:t>
            </a:r>
            <a:r>
              <a:rPr lang="en-GB" dirty="0" smtClean="0"/>
              <a:t> 2 – 21.11.2014</a:t>
            </a:r>
            <a:endParaRPr lang="en-GB" dirty="0"/>
          </a:p>
        </p:txBody>
      </p:sp>
      <p:sp>
        <p:nvSpPr>
          <p:cNvPr id="3" name="AutoShape 2" descr="Aller à l'accueil"/>
          <p:cNvSpPr>
            <a:spLocks noChangeAspect="1" noChangeArrowheads="1"/>
          </p:cNvSpPr>
          <p:nvPr/>
        </p:nvSpPr>
        <p:spPr bwMode="auto">
          <a:xfrm>
            <a:off x="155575" y="-274638"/>
            <a:ext cx="1047750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621" y="6381328"/>
            <a:ext cx="377379" cy="37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20272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9EBE127-A3BD-4692-BC7A-99FA5BC09F9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530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46912" y="59492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E127-A3BD-4692-BC7A-99FA5BC09F92}" type="slidenum">
              <a:rPr lang="fr-FR" smtClean="0"/>
              <a:t>‹N°›</a:t>
            </a:fld>
            <a:endParaRPr lang="fr-FR"/>
          </a:p>
        </p:txBody>
      </p:sp>
      <p:pic>
        <p:nvPicPr>
          <p:cNvPr id="2" name="Image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1309788"/>
              </p:ext>
            </p:ext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6324600"/>
            <a:ext cx="5295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7683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4953000" cy="36512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n-GB" dirty="0" err="1" smtClean="0"/>
              <a:t>Retraite</a:t>
            </a:r>
            <a:r>
              <a:rPr lang="en-GB" dirty="0" smtClean="0"/>
              <a:t> du </a:t>
            </a:r>
            <a:r>
              <a:rPr lang="en-GB" dirty="0" err="1" smtClean="0"/>
              <a:t>thème</a:t>
            </a:r>
            <a:r>
              <a:rPr lang="en-GB" dirty="0" smtClean="0"/>
              <a:t> 2 – 21.11.2014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066800" y="6248400"/>
            <a:ext cx="8077200" cy="1588"/>
          </a:xfrm>
          <a:prstGeom prst="line">
            <a:avLst/>
          </a:prstGeom>
          <a:ln w="254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2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668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50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wmf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1.png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0" y="3476600"/>
            <a:ext cx="9144000" cy="960512"/>
          </a:xfrm>
        </p:spPr>
        <p:txBody>
          <a:bodyPr/>
          <a:lstStyle/>
          <a:p>
            <a:r>
              <a:rPr lang="fr-FR" sz="2800" b="1" dirty="0">
                <a:solidFill>
                  <a:schemeClr val="bg1">
                    <a:lumMod val="50000"/>
                  </a:schemeClr>
                </a:solidFill>
                <a:latin typeface="Bell MT" panose="02020503060305020303" pitchFamily="18" charset="0"/>
              </a:rPr>
              <a:t>Mathilde </a:t>
            </a: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  <a:latin typeface="Bell MT" panose="02020503060305020303" pitchFamily="18" charset="0"/>
              </a:rPr>
              <a:t>Maquin</a:t>
            </a:r>
          </a:p>
          <a:p>
            <a:r>
              <a:rPr lang="fr-FR" sz="1600" i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fr-FR" sz="1600" i="1" baseline="30000" dirty="0" smtClean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600" i="1" dirty="0" smtClean="0">
                <a:solidFill>
                  <a:schemeClr val="bg1">
                    <a:lumMod val="50000"/>
                  </a:schemeClr>
                </a:solidFill>
              </a:rPr>
              <a:t> année de thèse</a:t>
            </a:r>
            <a:endParaRPr lang="fr-FR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83568" y="4869160"/>
            <a:ext cx="7776864" cy="16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Directeur de thèse : </a:t>
            </a:r>
            <a:r>
              <a:rPr lang="fr-FR" sz="1400" dirty="0" smtClean="0">
                <a:solidFill>
                  <a:schemeClr val="bg2"/>
                </a:solidFill>
              </a:rPr>
              <a:t>	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latin typeface="Adobe Garamond Pro Bold" pitchFamily="18" charset="0"/>
              </a:rPr>
              <a:t>E. Mouche</a:t>
            </a:r>
          </a:p>
          <a:p>
            <a:pPr>
              <a:lnSpc>
                <a:spcPts val="2000"/>
              </a:lnSpc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Encadrante de thèse : </a:t>
            </a:r>
            <a:r>
              <a:rPr lang="fr-FR" sz="1400" dirty="0" smtClean="0">
                <a:solidFill>
                  <a:schemeClr val="bg2"/>
                </a:solidFill>
              </a:rPr>
              <a:t>	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latin typeface="Adobe Garamond Pro Bold" pitchFamily="18" charset="0"/>
              </a:rPr>
              <a:t>C. Mügler</a:t>
            </a:r>
          </a:p>
          <a:p>
            <a:pPr>
              <a:lnSpc>
                <a:spcPts val="2000"/>
              </a:lnSpc>
            </a:pPr>
            <a:endParaRPr lang="fr-FR" sz="1600" dirty="0">
              <a:solidFill>
                <a:schemeClr val="bg2"/>
              </a:solidFill>
            </a:endParaRPr>
          </a:p>
          <a:p>
            <a:pPr algn="ctr">
              <a:lnSpc>
                <a:spcPts val="2000"/>
              </a:lnSpc>
            </a:pPr>
            <a:r>
              <a:rPr lang="fr-FR" sz="1400" dirty="0" smtClean="0">
                <a:solidFill>
                  <a:schemeClr val="bg2"/>
                </a:solidFill>
              </a:rPr>
              <a:t>Thèse Université Paris Sud – Ecole doctorale MIPEGE</a:t>
            </a:r>
          </a:p>
          <a:p>
            <a:pPr algn="ctr">
              <a:lnSpc>
                <a:spcPts val="2000"/>
              </a:lnSpc>
            </a:pPr>
            <a:r>
              <a:rPr lang="fr-FR" sz="1200" i="1" dirty="0" smtClean="0">
                <a:solidFill>
                  <a:schemeClr val="bg2"/>
                </a:solidFill>
              </a:rPr>
              <a:t>2013 – 2016</a:t>
            </a:r>
          </a:p>
          <a:p>
            <a:pPr>
              <a:lnSpc>
                <a:spcPts val="2000"/>
              </a:lnSpc>
            </a:pPr>
            <a:endParaRPr lang="fr-FR" sz="1400" dirty="0" smtClean="0">
              <a:solidFill>
                <a:schemeClr val="bg2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280920" cy="760604"/>
          </a:xfrm>
          <a:noFill/>
          <a:ln>
            <a:noFill/>
          </a:ln>
          <a:effectLst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Mise à l’échelle d’un modèle hydrologique distribué pour les modèles globaux de climat</a:t>
            </a:r>
            <a:endParaRPr lang="fr-FR"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3" name="Picture 4" descr="http://upload.wikimedia.org/wikipedia/commons/3/34/LogoUPSU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1910" y="5621362"/>
            <a:ext cx="931002" cy="54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eur droit 10"/>
          <p:cNvCxnSpPr/>
          <p:nvPr/>
        </p:nvCxnSpPr>
        <p:spPr bwMode="auto">
          <a:xfrm>
            <a:off x="1259632" y="2780556"/>
            <a:ext cx="684076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 flipV="1">
            <a:off x="-36512" y="-99392"/>
            <a:ext cx="7920880" cy="72008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5000"/>
                </a:schemeClr>
              </a:gs>
              <a:gs pos="86000">
                <a:schemeClr val="accent3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re 5"/>
          <p:cNvSpPr txBox="1">
            <a:spLocks/>
          </p:cNvSpPr>
          <p:nvPr/>
        </p:nvSpPr>
        <p:spPr>
          <a:xfrm>
            <a:off x="107504" y="116632"/>
            <a:ext cx="8278688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 smtClean="0">
                <a:solidFill>
                  <a:schemeClr val="tx1"/>
                </a:solidFill>
              </a:rPr>
              <a:t>Réunion projet GEM (</a:t>
            </a:r>
            <a:r>
              <a:rPr lang="fr-FR" sz="2000" i="1" dirty="0" err="1" smtClean="0">
                <a:solidFill>
                  <a:schemeClr val="tx1"/>
                </a:solidFill>
              </a:rPr>
              <a:t>Groundwater</a:t>
            </a:r>
            <a:r>
              <a:rPr lang="fr-FR" sz="2000" i="1" dirty="0" smtClean="0">
                <a:solidFill>
                  <a:schemeClr val="tx1"/>
                </a:solidFill>
              </a:rPr>
              <a:t> in </a:t>
            </a:r>
            <a:r>
              <a:rPr lang="fr-FR" sz="2000" i="1" dirty="0" err="1" smtClean="0">
                <a:solidFill>
                  <a:schemeClr val="tx1"/>
                </a:solidFill>
              </a:rPr>
              <a:t>Earth</a:t>
            </a:r>
            <a:r>
              <a:rPr lang="fr-FR" sz="2000" i="1" dirty="0" smtClean="0">
                <a:solidFill>
                  <a:schemeClr val="tx1"/>
                </a:solidFill>
              </a:rPr>
              <a:t> system </a:t>
            </a:r>
            <a:r>
              <a:rPr lang="fr-FR" sz="2000" i="1" dirty="0" err="1" smtClean="0">
                <a:solidFill>
                  <a:schemeClr val="tx1"/>
                </a:solidFill>
              </a:rPr>
              <a:t>Models</a:t>
            </a:r>
            <a:r>
              <a:rPr lang="fr-FR" sz="2000" i="1" dirty="0" smtClean="0">
                <a:solidFill>
                  <a:schemeClr val="tx1"/>
                </a:solidFill>
              </a:rPr>
              <a:t>)</a:t>
            </a:r>
            <a:endParaRPr lang="fr-FR" sz="2000" dirty="0">
              <a:solidFill>
                <a:schemeClr val="tx1"/>
              </a:solidFill>
            </a:endParaRPr>
          </a:p>
          <a:p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Fonction de drainage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136904" cy="4975448"/>
          </a:xfrm>
        </p:spPr>
        <p:txBody>
          <a:bodyPr/>
          <a:lstStyle/>
          <a:p>
            <a:r>
              <a:rPr lang="fr-FR" sz="1800" dirty="0" smtClean="0"/>
              <a:t>Etablissement de la fonction de drainage basé sur :</a:t>
            </a:r>
          </a:p>
          <a:p>
            <a:pPr lvl="1"/>
            <a:endParaRPr lang="fr-FR" sz="1600" dirty="0" smtClean="0"/>
          </a:p>
          <a:p>
            <a:pPr lvl="1"/>
            <a:r>
              <a:rPr lang="fr-FR" sz="1600" dirty="0" smtClean="0"/>
              <a:t>Une </a:t>
            </a:r>
            <a:r>
              <a:rPr lang="fr-FR" sz="1600" dirty="0" smtClean="0"/>
              <a:t>distinction de plusieurs phases dans l’évolution </a:t>
            </a:r>
            <a:r>
              <a:rPr lang="fr-FR" sz="1600" dirty="0" smtClean="0"/>
              <a:t>du toit de la nappe </a:t>
            </a:r>
            <a:r>
              <a:rPr lang="fr-FR" sz="1600" dirty="0" smtClean="0"/>
              <a:t>:</a:t>
            </a:r>
            <a:endParaRPr lang="fr-FR" sz="1600" dirty="0" smtClean="0"/>
          </a:p>
          <a:p>
            <a:pPr lvl="2"/>
            <a:r>
              <a:rPr lang="fr-FR" sz="1600" dirty="0" smtClean="0"/>
              <a:t>Décharge dans la rivière</a:t>
            </a:r>
          </a:p>
          <a:p>
            <a:pPr lvl="2"/>
            <a:r>
              <a:rPr lang="fr-FR" sz="1600" dirty="0" smtClean="0"/>
              <a:t>Recharge après un épisode pluvieux</a:t>
            </a:r>
          </a:p>
          <a:p>
            <a:pPr lvl="2"/>
            <a:r>
              <a:rPr lang="fr-FR" sz="1600" dirty="0" smtClean="0"/>
              <a:t>Décharge après un épisode pluvieux</a:t>
            </a:r>
          </a:p>
          <a:p>
            <a:pPr lvl="2"/>
            <a:endParaRPr lang="fr-FR" sz="1600" dirty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04350"/>
            <a:ext cx="4093655" cy="306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 flipV="1">
            <a:off x="4082802" y="3954013"/>
            <a:ext cx="0" cy="185333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4211960" y="3954185"/>
            <a:ext cx="0" cy="185333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4644008" y="3954185"/>
            <a:ext cx="0" cy="185333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/>
          <p:cNvSpPr/>
          <p:nvPr/>
        </p:nvSpPr>
        <p:spPr>
          <a:xfrm>
            <a:off x="3140621" y="357284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2162969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322108" y="357284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4005492" y="357284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860032" y="357284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187624" y="2451001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1187624" y="2739033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2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Fonction de drainage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Établissement de </a:t>
                </a:r>
                <a:r>
                  <a:rPr lang="fr-FR" sz="1800" dirty="0" smtClean="0"/>
                  <a:t>la fonction de drainage basé sur :</a:t>
                </a:r>
              </a:p>
              <a:p>
                <a:pPr lvl="1"/>
                <a:endParaRPr lang="fr-FR" sz="1600" dirty="0" smtClean="0"/>
              </a:p>
              <a:p>
                <a:pPr lvl="1"/>
                <a:r>
                  <a:rPr lang="fr-FR" sz="1600" dirty="0" smtClean="0"/>
                  <a:t>Des hypothèses sur la forme du toit de la nappe :</a:t>
                </a:r>
              </a:p>
              <a:p>
                <a:pPr lvl="2"/>
                <a:r>
                  <a:rPr lang="fr-FR" sz="1600" dirty="0" smtClean="0"/>
                  <a:t>Toit linéaire</a:t>
                </a:r>
              </a:p>
              <a:p>
                <a:pPr lvl="2"/>
                <a:r>
                  <a:rPr lang="fr-FR" sz="1600" dirty="0" smtClean="0"/>
                  <a:t>Avec une zone de suintement</a:t>
                </a:r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r>
                  <a:rPr lang="fr-FR" sz="1600" dirty="0" smtClean="0"/>
                  <a:t>Deux paramètres :</a:t>
                </a:r>
              </a:p>
              <a:p>
                <a:pPr lvl="3"/>
                <a:r>
                  <a:rPr lang="fr-FR" sz="1400" dirty="0" smtClean="0"/>
                  <a:t>Angle du toit de la nappe : </a:t>
                </a:r>
                <a14:m>
                  <m:oMath xmlns:m="http://schemas.openxmlformats.org/officeDocument/2006/math"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𝐢</m:t>
                    </m:r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𝐭</m:t>
                    </m:r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fr-FR" sz="1400" b="1" dirty="0" smtClean="0">
                  <a:solidFill>
                    <a:srgbClr val="C00000"/>
                  </a:solidFill>
                </a:endParaRPr>
              </a:p>
              <a:p>
                <a:pPr lvl="3"/>
                <a:r>
                  <a:rPr lang="fr-FR" sz="1400" dirty="0" smtClean="0"/>
                  <a:t>Longueur de la zone de suintement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14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fr-FR" sz="14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𝐬𝐮𝐢𝐧𝐭</m:t>
                        </m:r>
                      </m:sub>
                    </m:sSub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𝐭</m:t>
                    </m:r>
                    <m:r>
                      <a:rPr lang="fr-FR" sz="1400" b="1" i="0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fr-FR" sz="1400" b="1" dirty="0" smtClean="0">
                  <a:solidFill>
                    <a:srgbClr val="C00000"/>
                  </a:solidFill>
                </a:endParaRPr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endParaRPr lang="fr-FR" sz="18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 b="-1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25569"/>
            <a:ext cx="4366070" cy="239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492" y="2924944"/>
            <a:ext cx="4224909" cy="239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>
            <a:off x="2170142" y="2997579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588224" y="2997579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020272" y="2997579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Accolade fermante 2"/>
          <p:cNvSpPr/>
          <p:nvPr/>
        </p:nvSpPr>
        <p:spPr>
          <a:xfrm>
            <a:off x="6444208" y="5589240"/>
            <a:ext cx="144016" cy="576064"/>
          </a:xfrm>
          <a:prstGeom prst="rightBrace">
            <a:avLst>
              <a:gd name="adj1" fmla="val 5977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6660232" y="5713511"/>
            <a:ext cx="2234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Évoluent</a:t>
            </a:r>
            <a:r>
              <a:rPr lang="en-GB" sz="1400" dirty="0" smtClean="0"/>
              <a:t> </a:t>
            </a:r>
            <a:r>
              <a:rPr lang="en-GB" sz="1400" dirty="0" err="1" smtClean="0"/>
              <a:t>dans</a:t>
            </a:r>
            <a:r>
              <a:rPr lang="en-GB" sz="1400" dirty="0" smtClean="0"/>
              <a:t> le temps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6521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3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Fonction de drainage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136904" cy="4975448"/>
          </a:xfrm>
        </p:spPr>
        <p:txBody>
          <a:bodyPr/>
          <a:lstStyle/>
          <a:p>
            <a:r>
              <a:rPr lang="fr-FR" sz="1800" dirty="0"/>
              <a:t>Établissement </a:t>
            </a:r>
            <a:r>
              <a:rPr lang="fr-FR" sz="1800" dirty="0" smtClean="0"/>
              <a:t>de la fonction de drainage basé sur :</a:t>
            </a:r>
          </a:p>
          <a:p>
            <a:pPr lvl="1"/>
            <a:endParaRPr lang="fr-FR" sz="1600" dirty="0" smtClean="0"/>
          </a:p>
          <a:p>
            <a:pPr lvl="1"/>
            <a:r>
              <a:rPr lang="fr-FR" sz="1600" dirty="0" smtClean="0"/>
              <a:t>Des hypothèses sur l’évolution du toit de la nappe :</a:t>
            </a:r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2"/>
            <a:endParaRPr lang="fr-FR" sz="16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1835696" y="220486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557463" y="220486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7279230" y="2204864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82003"/>
            <a:ext cx="5155502" cy="285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154" y="3382003"/>
            <a:ext cx="5182076" cy="285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3382003"/>
            <a:ext cx="5161197" cy="299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rc 2"/>
          <p:cNvSpPr/>
          <p:nvPr/>
        </p:nvSpPr>
        <p:spPr>
          <a:xfrm rot="7164658">
            <a:off x="1853140" y="-692589"/>
            <a:ext cx="3845869" cy="6501468"/>
          </a:xfrm>
          <a:prstGeom prst="arc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/>
          <p:cNvSpPr/>
          <p:nvPr/>
        </p:nvSpPr>
        <p:spPr>
          <a:xfrm rot="14435342" flipH="1">
            <a:off x="3274891" y="1566439"/>
            <a:ext cx="1791279" cy="3028169"/>
          </a:xfrm>
          <a:prstGeom prst="arc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rot="14435342" flipH="1">
            <a:off x="5373973" y="1566440"/>
            <a:ext cx="1791279" cy="3028169"/>
          </a:xfrm>
          <a:prstGeom prst="arc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96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" fill="hold"/>
                                        <p:tgtEl>
                                          <p:spTgt spid="614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-0.29757 -0.25371 " pathEditMode="relative" rAng="0" ptsTypes="AA">
                                      <p:cBhvr>
                                        <p:cTn id="8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78" y="-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1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3.61111E-6 -0.25371 " pathEditMode="relative" rAng="0" ptsTypes="AA">
                                      <p:cBhvr>
                                        <p:cTn id="19" dur="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614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44444E-6 L 0.30052 -0.26436 " pathEditMode="relative" rAng="0" ptsTypes="AA">
                                      <p:cBhvr>
                                        <p:cTn id="30" dur="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17" y="-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Fonction de drainage</a:t>
            </a:r>
            <a:endParaRPr lang="fr-FR" dirty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Calcul du terme de drainage :</a:t>
                </a:r>
              </a:p>
              <a:p>
                <a:pPr lvl="1"/>
                <a:endParaRPr lang="fr-FR" sz="1600" dirty="0" smtClean="0"/>
              </a:p>
              <a:p>
                <a:pPr lvl="1"/>
                <a:r>
                  <a:rPr lang="fr-FR" sz="1600" dirty="0" smtClean="0"/>
                  <a:t>Bilan d’eau à l’échelle du versant</a:t>
                </a:r>
              </a:p>
              <a:p>
                <a:pPr lvl="1"/>
                <a:endParaRPr lang="fr-FR" sz="1600" i="1" dirty="0" smtClean="0">
                  <a:latin typeface="Cambria Math"/>
                </a:endParaRPr>
              </a:p>
              <a:p>
                <a:pPr marL="4762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/>
                                </a:rPr>
                                <m:t>𝑒𝑎𝑢</m:t>
                              </m:r>
                            </m:sub>
                          </m:sSub>
                        </m:num>
                        <m:den>
                          <m:r>
                            <a:rPr lang="fr-FR" sz="1600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sz="16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fr-FR" sz="16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/>
                            </a:rPr>
                            <m:t>𝑜𝑢𝑡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/>
                            </a:rPr>
                            <m:t>𝑠𝑜𝑙</m:t>
                          </m:r>
                        </m:sup>
                      </m:sSubSup>
                      <m:r>
                        <a:rPr lang="fr-FR" sz="1600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fr-FR" sz="16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/>
                            </a:rPr>
                            <m:t>𝑜𝑢𝑡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/>
                            </a:rPr>
                            <m:t>𝑟𝑢𝑖𝑠𝑠</m:t>
                          </m:r>
                        </m:sup>
                      </m:sSubSup>
                    </m:oMath>
                  </m:oMathPara>
                </a14:m>
                <a:endParaRPr lang="fr-FR" sz="1600" dirty="0" smtClean="0"/>
              </a:p>
              <a:p>
                <a:pPr marL="952500" lvl="2" indent="0">
                  <a:buNone/>
                </a:pPr>
                <a:endParaRPr lang="fr-FR" sz="1600" dirty="0" smtClean="0"/>
              </a:p>
              <a:p>
                <a:pPr lvl="1"/>
                <a:r>
                  <a:rPr lang="fr-FR" sz="1600" dirty="0" smtClean="0"/>
                  <a:t>Relation entre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 i="1" smtClean="0">
                            <a:latin typeface="Cambria Math"/>
                          </a:rPr>
                          <m:t>𝜕</m:t>
                        </m:r>
                        <m:sSubSup>
                          <m:sSubSupPr>
                            <m:ctrlPr>
                              <a:rPr lang="fr-FR" sz="1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sz="16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/>
                              </a:rPr>
                              <m:t>𝑒𝑎𝑢</m:t>
                            </m:r>
                          </m:sub>
                          <m:sup>
                            <m:r>
                              <a:rPr lang="fr-FR" sz="1600" b="0" i="1" smtClean="0">
                                <a:latin typeface="Cambria Math"/>
                              </a:rPr>
                              <m:t>𝑐𝑜𝑙</m:t>
                            </m:r>
                          </m:sup>
                        </m:sSubSup>
                      </m:num>
                      <m:den>
                        <m:r>
                          <a:rPr lang="fr-FR" sz="1600" i="1" smtClean="0">
                            <a:latin typeface="Cambria Math"/>
                          </a:rPr>
                          <m:t>𝜕</m:t>
                        </m:r>
                        <m:r>
                          <a:rPr lang="fr-FR" sz="1600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fr-FR" sz="1600" b="0" i="1" smtClean="0">
                        <a:latin typeface="Cambria Math"/>
                      </a:rPr>
                      <m:t>(</m:t>
                    </m:r>
                    <m:r>
                      <a:rPr lang="fr-FR" sz="1600" b="0" i="1" smtClean="0">
                        <a:latin typeface="Cambria Math"/>
                      </a:rPr>
                      <m:t>𝐿</m:t>
                    </m:r>
                    <m:r>
                      <a:rPr lang="fr-FR" sz="1600" b="0" i="1" smtClean="0">
                        <a:latin typeface="Cambria Math"/>
                      </a:rPr>
                      <m:t>,</m:t>
                    </m:r>
                    <m:r>
                      <a:rPr lang="fr-FR" sz="1600" b="0" i="1" smtClean="0">
                        <a:latin typeface="Cambria Math"/>
                      </a:rPr>
                      <m:t>𝑡</m:t>
                    </m:r>
                    <m:r>
                      <a:rPr lang="fr-FR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fr-FR" sz="1600" dirty="0" smtClean="0"/>
                  <a:t> et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fr-FR" sz="1600" i="1">
                                <a:latin typeface="Cambria Math"/>
                              </a:rPr>
                              <m:t>𝑒𝑎𝑢</m:t>
                            </m:r>
                          </m:sub>
                        </m:sSub>
                      </m:num>
                      <m:den>
                        <m:r>
                          <a:rPr lang="fr-FR" sz="16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fr-FR" sz="1600" b="0" i="1" smtClean="0">
                        <a:latin typeface="Cambria Math"/>
                      </a:rPr>
                      <m:t>(</m:t>
                    </m:r>
                    <m:r>
                      <a:rPr lang="fr-FR" sz="1600" b="0" i="1" smtClean="0">
                        <a:latin typeface="Cambria Math"/>
                      </a:rPr>
                      <m:t>𝑡</m:t>
                    </m:r>
                    <m:r>
                      <a:rPr lang="fr-FR" sz="1600" b="0" i="1" smtClean="0">
                        <a:latin typeface="Cambria Math"/>
                      </a:rPr>
                      <m:t>)</m:t>
                    </m:r>
                  </m:oMath>
                </a14:m>
                <a:endParaRPr lang="fr-FR" sz="1600" dirty="0" smtClean="0"/>
              </a:p>
              <a:p>
                <a:pPr lvl="1"/>
                <a:endParaRPr lang="fr-FR" sz="1600" dirty="0"/>
              </a:p>
              <a:p>
                <a:pPr lvl="1"/>
                <a:r>
                  <a:rPr lang="fr-FR" sz="1600" dirty="0" smtClean="0"/>
                  <a:t>Calcul pour la décharge en rivière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6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600" dirty="0" smtClean="0"/>
                  <a:t>)</a:t>
                </a:r>
              </a:p>
              <a:p>
                <a:pPr lvl="1"/>
                <a:r>
                  <a:rPr lang="fr-FR" sz="1600" dirty="0" smtClean="0"/>
                  <a:t>Calcul pour la décharge après un épisode pluvieux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6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600" dirty="0" smtClean="0"/>
                  <a:t>)</a:t>
                </a:r>
                <a:endParaRPr lang="fr-FR" sz="1600" dirty="0"/>
              </a:p>
              <a:p>
                <a:pPr lvl="1"/>
                <a:endParaRPr lang="fr-FR" sz="1600" dirty="0" smtClean="0"/>
              </a:p>
              <a:p>
                <a:pPr marL="476250" lvl="1" indent="0">
                  <a:buNone/>
                </a:pPr>
                <a:r>
                  <a:rPr lang="fr-FR" sz="2000" b="1" dirty="0" smtClean="0">
                    <a:solidFill>
                      <a:srgbClr val="C00000"/>
                    </a:solidFill>
                  </a:rPr>
                  <a:t>⇒</a:t>
                </a:r>
                <a:r>
                  <a:rPr lang="fr-FR" sz="1600" b="0" dirty="0" smtClean="0"/>
                  <a:t>  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</a:rPr>
                      <m:t>𝐷𝑟𝑎𝑖𝑛𝑎𝑔𝑒</m:t>
                    </m:r>
                    <m:r>
                      <a:rPr lang="fr-FR" sz="16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fr-FR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/>
                          </a:rPr>
                          <m:t>𝜕</m:t>
                        </m:r>
                        <m:sSubSup>
                          <m:sSubSup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fr-FR" sz="1600" i="1">
                                <a:latin typeface="Cambria Math"/>
                              </a:rPr>
                              <m:t>𝑒𝑎𝑢</m:t>
                            </m:r>
                          </m:sub>
                          <m:sup>
                            <m:r>
                              <a:rPr lang="fr-FR" sz="1600" i="1">
                                <a:latin typeface="Cambria Math"/>
                              </a:rPr>
                              <m:t>𝑐𝑜𝑙</m:t>
                            </m:r>
                          </m:sup>
                        </m:sSubSup>
                      </m:num>
                      <m:den>
                        <m:r>
                          <a:rPr lang="fr-FR" sz="1600" i="1">
                            <a:latin typeface="Cambria Math"/>
                          </a:rPr>
                          <m:t>𝜕</m:t>
                        </m:r>
                        <m:r>
                          <a:rPr lang="fr-FR" sz="1600" i="1">
                            <a:latin typeface="Cambria Math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fr-F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600" i="1">
                            <a:latin typeface="Cambria Math"/>
                          </a:rPr>
                          <m:t>𝐿</m:t>
                        </m:r>
                        <m:r>
                          <a:rPr lang="fr-FR" sz="1600" i="1">
                            <a:latin typeface="Cambria Math"/>
                          </a:rPr>
                          <m:t>,</m:t>
                        </m:r>
                        <m:r>
                          <a:rPr lang="fr-F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fr-FR" sz="16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fr-FR" sz="1600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1600" b="0" i="1" smtClean="0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𝑑𝑟𝑎𝑖𝑛𝑎𝑔𝑒</m:t>
                                </m:r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fr-FR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r-FR" sz="1600" b="0" i="0" smtClean="0">
                                <a:latin typeface="Cambria Math"/>
                              </a:rPr>
                              <m:t>  </m:t>
                            </m:r>
                            <m:r>
                              <m:rPr>
                                <m:nor/>
                              </m:rPr>
                              <a:rPr lang="fr-FR" sz="1600" b="0" i="0" smtClean="0">
                                <a:latin typeface="Cambria Math"/>
                              </a:rPr>
                              <m:t>si</m:t>
                            </m:r>
                            <m:r>
                              <a:rPr lang="fr-FR" sz="16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𝑠𝑢𝑖𝑛𝑡</m:t>
                                </m:r>
                              </m:sub>
                            </m:sSub>
                            <m:r>
                              <a:rPr lang="fr-FR" sz="16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fr-FR" sz="16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fr-FR" sz="1600" b="0" i="1" smtClean="0">
                                <a:latin typeface="Cambria Math"/>
                              </a:rPr>
                              <m:t>)=0</m:t>
                            </m:r>
                          </m:e>
                          <m:e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𝑑𝑟𝑎𝑖𝑛𝑎𝑔𝑒</m:t>
                                </m:r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fr-FR" sz="1600" b="0" i="0" smtClean="0">
                                <a:latin typeface="Cambria Math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fr-FR" sz="1600" b="0" i="0" smtClean="0">
                                <a:latin typeface="Cambria Math"/>
                              </a:rPr>
                              <m:t>si</m:t>
                            </m:r>
                            <m:r>
                              <a:rPr lang="fr-FR" sz="16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𝑠𝑢𝑖𝑛𝑡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6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fr-FR" sz="1600" b="0" i="1" smtClean="0">
                                <a:latin typeface="Cambria Math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1600" dirty="0"/>
                  <a:t> </a:t>
                </a:r>
                <a:endParaRPr lang="fr-FR" sz="1600" dirty="0" smtClean="0"/>
              </a:p>
              <a:p>
                <a:pPr marL="476250" lvl="1" indent="0">
                  <a:buNone/>
                </a:pPr>
                <a:endParaRPr lang="fr-FR" sz="1600" dirty="0"/>
              </a:p>
              <a:p>
                <a:pPr lvl="1"/>
                <a:r>
                  <a:rPr lang="fr-FR" sz="1600" dirty="0"/>
                  <a:t>+ </a:t>
                </a:r>
                <a:r>
                  <a:rPr lang="fr-FR" sz="1600" dirty="0" smtClean="0"/>
                  <a:t>transition continue entre les phases (1) et (2).</a:t>
                </a:r>
              </a:p>
              <a:p>
                <a:endParaRPr lang="fr-FR" sz="18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 xmlns="">
          <p:sp>
            <p:nvSpPr>
              <p:cNvPr id="17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 b="-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4349757" cy="246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llipse 18"/>
          <p:cNvSpPr/>
          <p:nvPr/>
        </p:nvSpPr>
        <p:spPr>
          <a:xfrm>
            <a:off x="5724128" y="3933056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7164288" y="4293096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1788" y="4835292"/>
            <a:ext cx="5146436" cy="75394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/>
          <p:nvPr/>
        </p:nvSpPr>
        <p:spPr>
          <a:xfrm>
            <a:off x="7596336" y="4293096"/>
            <a:ext cx="288032" cy="28803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2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Fonction de drainage</a:t>
            </a:r>
            <a:endParaRPr lang="fr-FR" dirty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Calcul du terme de drainage :</a:t>
                </a:r>
              </a:p>
              <a:p>
                <a:pPr lvl="1"/>
                <a:endParaRPr lang="fr-FR" sz="1600" dirty="0" smtClean="0"/>
              </a:p>
              <a:p>
                <a:pPr lvl="1"/>
                <a:r>
                  <a:rPr lang="fr-FR" sz="1600" dirty="0" smtClean="0"/>
                  <a:t>Prise en compte de l’évapotranspiration</a:t>
                </a:r>
              </a:p>
              <a:p>
                <a:pPr lvl="2"/>
                <a:r>
                  <a:rPr lang="fr-FR" sz="1600" dirty="0" smtClean="0"/>
                  <a:t>Couplage avec la rivière</a:t>
                </a:r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2000" dirty="0"/>
              </a:p>
              <a:p>
                <a:pPr lvl="2"/>
                <a:r>
                  <a:rPr lang="fr-FR" sz="1600" dirty="0" smtClean="0"/>
                  <a:t>Calcul d’un terme de compensation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600" b="0" i="1" smtClean="0">
                            <a:latin typeface="Cambria Math"/>
                          </a:rPr>
                          <m:t>𝑐𝑜𝑚𝑝</m:t>
                        </m:r>
                      </m:sub>
                    </m:sSub>
                    <m:r>
                      <a:rPr lang="fr-FR" sz="1600" b="0" i="1" smtClean="0">
                        <a:latin typeface="Cambria Math"/>
                      </a:rPr>
                      <m:t>(</m:t>
                    </m:r>
                    <m:r>
                      <a:rPr lang="fr-FR" sz="1600" b="0" i="1" smtClean="0">
                        <a:latin typeface="Cambria Math"/>
                      </a:rPr>
                      <m:t>𝐿</m:t>
                    </m:r>
                    <m:r>
                      <a:rPr lang="fr-FR" sz="1600" b="0" i="1" smtClean="0">
                        <a:latin typeface="Cambria Math"/>
                      </a:rPr>
                      <m:t>,</m:t>
                    </m:r>
                    <m:r>
                      <a:rPr lang="fr-FR" sz="1600" b="0" i="1" smtClean="0">
                        <a:latin typeface="Cambria Math"/>
                      </a:rPr>
                      <m:t>𝑡</m:t>
                    </m:r>
                    <m:r>
                      <a:rPr lang="fr-FR" sz="1600" b="0" i="1" smtClean="0">
                        <a:latin typeface="Cambria Math"/>
                      </a:rPr>
                      <m:t>)</m:t>
                    </m:r>
                  </m:oMath>
                </a14:m>
                <a:endParaRPr lang="fr-FR" sz="1600" dirty="0" smtClean="0"/>
              </a:p>
              <a:p>
                <a:pPr lvl="5"/>
                <a:endParaRPr lang="fr-FR" sz="1050" dirty="0" smtClean="0"/>
              </a:p>
              <a:p>
                <a:pPr marL="190500" lvl="1" indent="0">
                  <a:buNone/>
                </a:pPr>
                <a:r>
                  <a:rPr lang="fr-FR" sz="2000" b="1" dirty="0">
                    <a:solidFill>
                      <a:srgbClr val="C00000"/>
                    </a:solidFill>
                  </a:rPr>
                  <a:t>⇒</a:t>
                </a:r>
                <a:r>
                  <a:rPr lang="fr-FR" sz="1600" dirty="0"/>
                  <a:t>  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/>
                      </a:rPr>
                      <m:t>𝐷𝑟𝑎𝑖𝑛𝑎𝑔𝑒</m:t>
                    </m:r>
                    <m:r>
                      <a:rPr lang="fr-FR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fr-FR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/>
                          </a:rPr>
                          <m:t>𝜕</m:t>
                        </m:r>
                        <m:sSubSup>
                          <m:sSubSup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sz="1600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fr-FR" sz="1600" i="1">
                                <a:latin typeface="Cambria Math"/>
                              </a:rPr>
                              <m:t>𝑒𝑎𝑢</m:t>
                            </m:r>
                          </m:sub>
                          <m:sup>
                            <m:r>
                              <a:rPr lang="fr-FR" sz="1600" i="1">
                                <a:latin typeface="Cambria Math"/>
                              </a:rPr>
                              <m:t>𝑐𝑜𝑙</m:t>
                            </m:r>
                          </m:sup>
                        </m:sSubSup>
                      </m:num>
                      <m:den>
                        <m:r>
                          <a:rPr lang="fr-FR" sz="1600" i="1">
                            <a:latin typeface="Cambria Math"/>
                          </a:rPr>
                          <m:t>𝜕</m:t>
                        </m:r>
                        <m:r>
                          <a:rPr lang="fr-FR" sz="1600" i="1">
                            <a:latin typeface="Cambria Math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fr-F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1600" i="1">
                            <a:latin typeface="Cambria Math"/>
                          </a:rPr>
                          <m:t>𝐿</m:t>
                        </m:r>
                        <m:r>
                          <a:rPr lang="fr-FR" sz="1600" i="1">
                            <a:latin typeface="Cambria Math"/>
                          </a:rPr>
                          <m:t>,</m:t>
                        </m:r>
                        <m:r>
                          <a:rPr lang="fr-F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fr-FR" sz="16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fr-FR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𝑑𝑟𝑎𝑖𝑛𝑎𝑔𝑒</m:t>
                                </m:r>
                                <m:r>
                                  <a:rPr lang="fr-FR" sz="16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fr-FR" sz="1600" b="1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16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1">
                                    <a:latin typeface="Cambria Math"/>
                                  </a:rPr>
                                  <m:t>𝜟</m:t>
                                </m:r>
                              </m:e>
                              <m:sub>
                                <m:r>
                                  <a:rPr lang="fr-FR" sz="1600" b="1" i="1">
                                    <a:latin typeface="Cambria Math"/>
                                  </a:rPr>
                                  <m:t>𝒄𝒐𝒎𝒑</m:t>
                                </m:r>
                              </m:sub>
                            </m:sSub>
                            <m:r>
                              <a:rPr lang="fr-FR" sz="1600" b="1" i="1">
                                <a:latin typeface="Cambria Math"/>
                              </a:rPr>
                              <m:t>(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𝑳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,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𝒕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fr-FR" sz="1600" b="1" i="0" smtClean="0">
                                <a:latin typeface="Cambria Math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fr-FR" sz="1600">
                                <a:latin typeface="Cambria Math"/>
                              </a:rPr>
                              <m:t>si</m:t>
                            </m:r>
                            <m:r>
                              <a:rPr lang="fr-FR" sz="1600" i="1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𝑠𝑢𝑖𝑛𝑡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/>
                              </a:rPr>
                              <m:t>(</m:t>
                            </m:r>
                            <m:r>
                              <a:rPr lang="fr-FR" sz="16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600" i="1">
                                <a:latin typeface="Cambria Math"/>
                              </a:rPr>
                              <m:t>)=0</m:t>
                            </m:r>
                          </m:e>
                          <m:e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𝑑𝑟𝑎𝑖𝑛𝑎𝑔𝑒</m:t>
                                </m:r>
                                <m:r>
                                  <a:rPr lang="fr-FR" sz="16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1600" b="1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16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1">
                                    <a:latin typeface="Cambria Math"/>
                                  </a:rPr>
                                  <m:t>𝜟</m:t>
                                </m:r>
                              </m:e>
                              <m:sub>
                                <m:r>
                                  <a:rPr lang="fr-FR" sz="1600" b="1" i="1">
                                    <a:latin typeface="Cambria Math"/>
                                  </a:rPr>
                                  <m:t>𝒄𝒐𝒎𝒑</m:t>
                                </m:r>
                              </m:sub>
                            </m:sSub>
                            <m:r>
                              <a:rPr lang="fr-FR" sz="1600" b="1" i="1">
                                <a:latin typeface="Cambria Math"/>
                              </a:rPr>
                              <m:t>(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𝑳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,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𝒕</m:t>
                            </m:r>
                            <m:r>
                              <a:rPr lang="fr-FR" sz="1600" b="1" i="1"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fr-FR" sz="1600" b="0" i="0" smtClean="0">
                                <a:latin typeface="Cambria Math"/>
                              </a:rPr>
                              <m:t>   </m:t>
                            </m:r>
                            <m:r>
                              <m:rPr>
                                <m:nor/>
                              </m:rPr>
                              <a:rPr lang="fr-FR" sz="1600">
                                <a:latin typeface="Cambria Math"/>
                              </a:rPr>
                              <m:t>si</m:t>
                            </m:r>
                            <m:r>
                              <a:rPr lang="fr-FR" sz="1600" i="1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𝑠𝑢𝑖𝑛𝑡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fr-FR" sz="1600" i="1">
                                <a:latin typeface="Cambria Math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1600" dirty="0"/>
                  <a:t> </a:t>
                </a:r>
              </a:p>
              <a:p>
                <a:pPr marL="1314450" lvl="3">
                  <a:buFont typeface="Wingdings" panose="05000000000000000000" pitchFamily="2" charset="2"/>
                  <a:buChar char="§"/>
                </a:pPr>
                <a:endParaRPr lang="fr-FR" sz="700" dirty="0" smtClean="0"/>
              </a:p>
              <a:p>
                <a:pPr marL="476250" lvl="1">
                  <a:buFont typeface="Wingdings" panose="05000000000000000000" pitchFamily="2" charset="2"/>
                  <a:buChar char="§"/>
                </a:pPr>
                <a:r>
                  <a:rPr lang="fr-FR" sz="1600" dirty="0" smtClean="0"/>
                  <a:t>+ </a:t>
                </a:r>
                <a:r>
                  <a:rPr lang="fr-FR" sz="1600" dirty="0"/>
                  <a:t>transition continue entre les phases (1) et (2).</a:t>
                </a:r>
              </a:p>
              <a:p>
                <a:endParaRPr lang="fr-FR" sz="18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17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 b="-1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1158"/>
            <a:ext cx="3144393" cy="165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084" y="2491158"/>
            <a:ext cx="3063812" cy="165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31728" y="4081407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/>
              <a:t>Sans </a:t>
            </a:r>
            <a:r>
              <a:rPr lang="en-GB" sz="1400" b="1" i="1" dirty="0" err="1" smtClean="0"/>
              <a:t>rivière</a:t>
            </a:r>
            <a:endParaRPr lang="en-GB" sz="1400" b="1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6124906" y="407707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/>
              <a:t>Avec </a:t>
            </a:r>
            <a:r>
              <a:rPr lang="en-GB" sz="1400" b="1" i="1" dirty="0" err="1" smtClean="0"/>
              <a:t>rivière</a:t>
            </a:r>
            <a:endParaRPr lang="en-GB" sz="14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1187624" y="5008981"/>
            <a:ext cx="6192688" cy="75394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78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Test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8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800" dirty="0" smtClean="0"/>
                  <a:t> : décharge simple en </a:t>
                </a:r>
                <a:r>
                  <a:rPr lang="fr-FR" sz="1800" dirty="0" smtClean="0"/>
                  <a:t>rivière</a:t>
                </a:r>
              </a:p>
              <a:p>
                <a:pPr lvl="1"/>
                <a:r>
                  <a:rPr lang="fr-FR" sz="1600" dirty="0" smtClean="0"/>
                  <a:t>Plusieurs géométries testées :</a:t>
                </a:r>
              </a:p>
              <a:p>
                <a:pPr lvl="1"/>
                <a:endParaRPr lang="fr-FR" sz="1600" dirty="0"/>
              </a:p>
              <a:p>
                <a:pPr lvl="1"/>
                <a:endParaRPr lang="fr-FR" sz="1600" dirty="0" smtClean="0"/>
              </a:p>
              <a:p>
                <a:pPr lvl="1"/>
                <a:endParaRPr lang="fr-FR" sz="1600" dirty="0"/>
              </a:p>
              <a:p>
                <a:pPr lvl="1"/>
                <a:endParaRPr lang="fr-FR" sz="1600" dirty="0" smtClean="0"/>
              </a:p>
              <a:p>
                <a:pPr lvl="1"/>
                <a:endParaRPr lang="fr-FR" sz="1600" dirty="0"/>
              </a:p>
              <a:p>
                <a:pPr lvl="1"/>
                <a:endParaRPr lang="fr-FR" sz="1600" dirty="0" smtClean="0"/>
              </a:p>
              <a:p>
                <a:pPr lvl="1"/>
                <a:endParaRPr lang="fr-FR" sz="1600" dirty="0"/>
              </a:p>
              <a:p>
                <a:pPr lvl="1"/>
                <a:endParaRPr lang="fr-FR" sz="1600" dirty="0" smtClean="0"/>
              </a:p>
              <a:p>
                <a:pPr lvl="1"/>
                <a:r>
                  <a:rPr lang="fr-FR" sz="1600" dirty="0" smtClean="0"/>
                  <a:t>Sur plusieurs types de sol :</a:t>
                </a: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554" y="4581128"/>
            <a:ext cx="3688080" cy="112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1547664" y="2048828"/>
            <a:ext cx="3600399" cy="1889946"/>
            <a:chOff x="611560" y="1700808"/>
            <a:chExt cx="3600399" cy="188994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700808"/>
              <a:ext cx="3600399" cy="188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à coins arrondis 2"/>
            <p:cNvSpPr/>
            <p:nvPr/>
          </p:nvSpPr>
          <p:spPr>
            <a:xfrm>
              <a:off x="1902618" y="2291821"/>
              <a:ext cx="431007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3567113" y="2547938"/>
              <a:ext cx="297656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2924176" y="2797969"/>
              <a:ext cx="285750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433637" y="3050382"/>
              <a:ext cx="800101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28091"/>
            <a:ext cx="3528392" cy="19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00706" y="4862202"/>
            <a:ext cx="16921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« Argile »</a:t>
            </a:r>
          </a:p>
          <a:p>
            <a:r>
              <a:rPr lang="fr-FR" sz="1400" i="1" dirty="0" smtClean="0"/>
              <a:t>« Limon »</a:t>
            </a:r>
          </a:p>
          <a:p>
            <a:r>
              <a:rPr lang="fr-FR" sz="1400" i="1" dirty="0" smtClean="0"/>
              <a:t>« Sable »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418339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Test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8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800" dirty="0" smtClean="0"/>
                  <a:t> : décharge simple en </a:t>
                </a:r>
                <a:r>
                  <a:rPr lang="fr-FR" sz="1800" dirty="0" smtClean="0"/>
                  <a:t>rivière</a:t>
                </a:r>
              </a:p>
              <a:p>
                <a:pPr lvl="1"/>
                <a:r>
                  <a:rPr lang="fr-FR" sz="1600" dirty="0" smtClean="0"/>
                  <a:t>Géométrie 1 :</a:t>
                </a: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5" t="3400" r="477" b="3902"/>
          <a:stretch/>
        </p:blipFill>
        <p:spPr bwMode="auto">
          <a:xfrm>
            <a:off x="2941555" y="1844824"/>
            <a:ext cx="1897848" cy="25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899592" y="5785519"/>
            <a:ext cx="3968080" cy="30777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/>
              <a:t>→ Très bon accord entre les résultats 2D et 1D</a:t>
            </a:r>
            <a:endParaRPr lang="fr-FR" sz="1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38042"/>
            <a:ext cx="4536504" cy="335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257680" y="3876288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257680" y="3554344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257680" y="3262876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257680" y="2979028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3109913" cy="230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30627"/>
            <a:ext cx="3109913" cy="230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35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Test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8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800" dirty="0" smtClean="0"/>
                  <a:t> : décharge simple en </a:t>
                </a:r>
                <a:r>
                  <a:rPr lang="fr-FR" sz="1800" dirty="0" smtClean="0"/>
                  <a:t>rivière</a:t>
                </a:r>
              </a:p>
              <a:p>
                <a:pPr lvl="1"/>
                <a:r>
                  <a:rPr lang="fr-FR" sz="1600" dirty="0" smtClean="0"/>
                  <a:t>Géométrie 5 : </a:t>
                </a: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5" t="3400" r="477" b="3902"/>
          <a:stretch/>
        </p:blipFill>
        <p:spPr bwMode="auto">
          <a:xfrm>
            <a:off x="1599211" y="5733099"/>
            <a:ext cx="1897848" cy="25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2849229" y="1509771"/>
            <a:ext cx="3018916" cy="479069"/>
            <a:chOff x="2849229" y="1401353"/>
            <a:chExt cx="3018916" cy="479069"/>
          </a:xfrm>
        </p:grpSpPr>
        <p:grpSp>
          <p:nvGrpSpPr>
            <p:cNvPr id="9" name="Groupe 8"/>
            <p:cNvGrpSpPr/>
            <p:nvPr/>
          </p:nvGrpSpPr>
          <p:grpSpPr>
            <a:xfrm>
              <a:off x="2849229" y="1628800"/>
              <a:ext cx="3018916" cy="251622"/>
              <a:chOff x="611560" y="2990577"/>
              <a:chExt cx="3600399" cy="300088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8244" b="15878"/>
              <a:stretch/>
            </p:blipFill>
            <p:spPr bwMode="auto">
              <a:xfrm>
                <a:off x="611560" y="2990577"/>
                <a:ext cx="3600399" cy="300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à coins arrondis 14"/>
              <p:cNvSpPr/>
              <p:nvPr/>
            </p:nvSpPr>
            <p:spPr>
              <a:xfrm>
                <a:off x="2433637" y="3050382"/>
                <a:ext cx="800101" cy="192608"/>
              </a:xfrm>
              <a:prstGeom prst="round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2971"/>
            <a:stretch/>
          </p:blipFill>
          <p:spPr bwMode="auto">
            <a:xfrm>
              <a:off x="2865584" y="1401353"/>
              <a:ext cx="2988183" cy="267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116" y="2276872"/>
            <a:ext cx="3934388" cy="278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885632" y="5471489"/>
            <a:ext cx="2436117" cy="52322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/>
              <a:t>→ Limite du modèle lorsque la colonne se </a:t>
            </a:r>
            <a:r>
              <a:rPr lang="fr-FR" sz="1400" dirty="0" err="1" smtClean="0"/>
              <a:t>désature</a:t>
            </a:r>
            <a:endParaRPr lang="fr-FR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657796" cy="3448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3585989" y="4670238"/>
            <a:ext cx="909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m / 35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005461" y="4370437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005461" y="3348053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 m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60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Test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800" i="1">
                            <a:latin typeface="Cambria Math"/>
                          </a:rPr>
                          <m:t>𝑑𝑟𝑎𝑖𝑛𝑎𝑔𝑒</m:t>
                        </m:r>
                        <m:r>
                          <a:rPr lang="fr-F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800" dirty="0" smtClean="0"/>
                  <a:t> : décharge après un épisode </a:t>
                </a:r>
                <a:r>
                  <a:rPr lang="fr-FR" sz="1800" dirty="0" smtClean="0"/>
                  <a:t>pluvieux</a:t>
                </a:r>
              </a:p>
              <a:p>
                <a:pPr lvl="1"/>
                <a:r>
                  <a:rPr lang="fr-FR" sz="1600" dirty="0" smtClean="0"/>
                  <a:t>Plusieurs créneaux de pluies testés (géométrie 1 / 3 types de sols) :</a:t>
                </a:r>
              </a:p>
              <a:p>
                <a:pPr lvl="1"/>
                <a:endParaRPr lang="fr-FR" sz="1600" dirty="0"/>
              </a:p>
              <a:p>
                <a:pPr lvl="1"/>
                <a:endParaRPr lang="fr-FR" sz="1600" dirty="0"/>
              </a:p>
              <a:p>
                <a:pPr lvl="1"/>
                <a:endParaRPr lang="fr-FR" sz="1600" dirty="0"/>
              </a:p>
              <a:p>
                <a:pPr lvl="1"/>
                <a:endParaRPr lang="fr-FR" sz="1600" dirty="0"/>
              </a:p>
              <a:p>
                <a:pPr marL="476250" lvl="1" indent="0">
                  <a:buNone/>
                </a:pP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2047121" y="1988840"/>
            <a:ext cx="3897630" cy="1346359"/>
            <a:chOff x="2047121" y="1988840"/>
            <a:chExt cx="3897630" cy="134635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121" y="1988840"/>
              <a:ext cx="3897630" cy="1346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à coins arrondis 5"/>
            <p:cNvSpPr/>
            <p:nvPr/>
          </p:nvSpPr>
          <p:spPr>
            <a:xfrm>
              <a:off x="2881584" y="2544591"/>
              <a:ext cx="628379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2881584" y="2793295"/>
              <a:ext cx="628379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2881584" y="2287416"/>
              <a:ext cx="628379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3451582" cy="25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469392" y="3485729"/>
            <a:ext cx="819150" cy="194212"/>
            <a:chOff x="2824806" y="2542987"/>
            <a:chExt cx="819150" cy="19421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53" t="41159" r="59030" b="44416"/>
            <a:stretch/>
          </p:blipFill>
          <p:spPr bwMode="auto">
            <a:xfrm>
              <a:off x="2824806" y="2542987"/>
              <a:ext cx="819150" cy="19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à coins arrondis 13"/>
            <p:cNvSpPr/>
            <p:nvPr/>
          </p:nvSpPr>
          <p:spPr>
            <a:xfrm>
              <a:off x="2881584" y="2544591"/>
              <a:ext cx="628379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370" y="3633354"/>
            <a:ext cx="3483102" cy="257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4904619" y="3477420"/>
            <a:ext cx="797424" cy="198388"/>
            <a:chOff x="2846532" y="2786015"/>
            <a:chExt cx="797424" cy="198388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11" t="61209" r="59030" b="26056"/>
            <a:stretch/>
          </p:blipFill>
          <p:spPr bwMode="auto">
            <a:xfrm>
              <a:off x="2846532" y="2812953"/>
              <a:ext cx="797424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à coins arrondis 18"/>
            <p:cNvSpPr/>
            <p:nvPr/>
          </p:nvSpPr>
          <p:spPr>
            <a:xfrm>
              <a:off x="2881584" y="2786015"/>
              <a:ext cx="628379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5961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767" y="3222501"/>
            <a:ext cx="3926353" cy="290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Test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fr-FR" sz="1800" i="1" smtClean="0">
                            <a:latin typeface="Cambria Math"/>
                          </a:rPr>
                          <m:t>𝑐</m:t>
                        </m:r>
                        <m:r>
                          <a:rPr lang="fr-FR" sz="1800" b="0" i="1" smtClean="0">
                            <a:latin typeface="Cambria Math"/>
                          </a:rPr>
                          <m:t>𝑜𝑚𝑝</m:t>
                        </m:r>
                      </m:sub>
                    </m:sSub>
                  </m:oMath>
                </a14:m>
                <a:r>
                  <a:rPr lang="fr-FR" sz="1800" dirty="0" smtClean="0"/>
                  <a:t> : compensation du couplage </a:t>
                </a:r>
                <a:r>
                  <a:rPr lang="fr-FR" sz="1800" dirty="0" smtClean="0"/>
                  <a:t>ET/rivière</a:t>
                </a:r>
              </a:p>
              <a:p>
                <a:pPr lvl="1"/>
                <a:r>
                  <a:rPr lang="fr-FR" sz="1600" dirty="0" smtClean="0"/>
                  <a:t>Différents cas tests :</a:t>
                </a: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3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3635896" y="1533947"/>
            <a:ext cx="3672408" cy="1390997"/>
            <a:chOff x="2531699" y="1628304"/>
            <a:chExt cx="3672408" cy="1390997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1699" y="1628304"/>
              <a:ext cx="3672408" cy="139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à coins arrondis 5"/>
            <p:cNvSpPr/>
            <p:nvPr/>
          </p:nvSpPr>
          <p:spPr>
            <a:xfrm>
              <a:off x="3429469" y="1950740"/>
              <a:ext cx="735337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3427088" y="2200771"/>
              <a:ext cx="735337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4370063" y="2457946"/>
              <a:ext cx="735337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57423" y="4248396"/>
            <a:ext cx="885826" cy="515044"/>
            <a:chOff x="3355438" y="1628305"/>
            <a:chExt cx="885826" cy="515044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30" r="53449" b="62973"/>
            <a:stretch/>
          </p:blipFill>
          <p:spPr bwMode="auto">
            <a:xfrm>
              <a:off x="3355438" y="1628305"/>
              <a:ext cx="885826" cy="515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à coins arrondis 12"/>
            <p:cNvSpPr/>
            <p:nvPr/>
          </p:nvSpPr>
          <p:spPr>
            <a:xfrm>
              <a:off x="3429469" y="1950740"/>
              <a:ext cx="735337" cy="192608"/>
            </a:xfrm>
            <a:prstGeom prst="round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5" t="3400" r="477" b="3902"/>
          <a:stretch/>
        </p:blipFill>
        <p:spPr bwMode="auto">
          <a:xfrm>
            <a:off x="6444208" y="3356992"/>
            <a:ext cx="1897848" cy="25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767" y="3220886"/>
            <a:ext cx="3928534" cy="2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e 9"/>
          <p:cNvGrpSpPr/>
          <p:nvPr/>
        </p:nvGrpSpPr>
        <p:grpSpPr>
          <a:xfrm>
            <a:off x="5174435" y="4177733"/>
            <a:ext cx="3862061" cy="654708"/>
            <a:chOff x="5174435" y="4177733"/>
            <a:chExt cx="3862061" cy="654708"/>
          </a:xfrm>
        </p:grpSpPr>
        <p:sp>
          <p:nvSpPr>
            <p:cNvPr id="5" name="Forme libre 4"/>
            <p:cNvSpPr/>
            <p:nvPr/>
          </p:nvSpPr>
          <p:spPr>
            <a:xfrm>
              <a:off x="5204461" y="4177733"/>
              <a:ext cx="1005136" cy="306753"/>
            </a:xfrm>
            <a:custGeom>
              <a:avLst/>
              <a:gdLst>
                <a:gd name="connsiteX0" fmla="*/ 0 w 1165860"/>
                <a:gd name="connsiteY0" fmla="*/ 76200 h 281940"/>
                <a:gd name="connsiteX1" fmla="*/ 167640 w 1165860"/>
                <a:gd name="connsiteY1" fmla="*/ 7620 h 281940"/>
                <a:gd name="connsiteX2" fmla="*/ 266700 w 1165860"/>
                <a:gd name="connsiteY2" fmla="*/ 0 h 281940"/>
                <a:gd name="connsiteX3" fmla="*/ 457200 w 1165860"/>
                <a:gd name="connsiteY3" fmla="*/ 7620 h 281940"/>
                <a:gd name="connsiteX4" fmla="*/ 609600 w 1165860"/>
                <a:gd name="connsiteY4" fmla="*/ 45720 h 281940"/>
                <a:gd name="connsiteX5" fmla="*/ 693420 w 1165860"/>
                <a:gd name="connsiteY5" fmla="*/ 91440 h 281940"/>
                <a:gd name="connsiteX6" fmla="*/ 723900 w 1165860"/>
                <a:gd name="connsiteY6" fmla="*/ 99060 h 281940"/>
                <a:gd name="connsiteX7" fmla="*/ 746760 w 1165860"/>
                <a:gd name="connsiteY7" fmla="*/ 114300 h 281940"/>
                <a:gd name="connsiteX8" fmla="*/ 883920 w 1165860"/>
                <a:gd name="connsiteY8" fmla="*/ 182880 h 281940"/>
                <a:gd name="connsiteX9" fmla="*/ 937260 w 1165860"/>
                <a:gd name="connsiteY9" fmla="*/ 213360 h 281940"/>
                <a:gd name="connsiteX10" fmla="*/ 998220 w 1165860"/>
                <a:gd name="connsiteY10" fmla="*/ 236220 h 281940"/>
                <a:gd name="connsiteX11" fmla="*/ 1135380 w 1165860"/>
                <a:gd name="connsiteY11" fmla="*/ 274320 h 281940"/>
                <a:gd name="connsiteX12" fmla="*/ 1165860 w 1165860"/>
                <a:gd name="connsiteY12" fmla="*/ 281940 h 281940"/>
                <a:gd name="connsiteX0" fmla="*/ 0 w 1165860"/>
                <a:gd name="connsiteY0" fmla="*/ 80732 h 286472"/>
                <a:gd name="connsiteX1" fmla="*/ 167640 w 1165860"/>
                <a:gd name="connsiteY1" fmla="*/ 12152 h 286472"/>
                <a:gd name="connsiteX2" fmla="*/ 266700 w 1165860"/>
                <a:gd name="connsiteY2" fmla="*/ 4532 h 286472"/>
                <a:gd name="connsiteX3" fmla="*/ 362903 w 1165860"/>
                <a:gd name="connsiteY3" fmla="*/ 246 h 286472"/>
                <a:gd name="connsiteX4" fmla="*/ 457200 w 1165860"/>
                <a:gd name="connsiteY4" fmla="*/ 12152 h 286472"/>
                <a:gd name="connsiteX5" fmla="*/ 609600 w 1165860"/>
                <a:gd name="connsiteY5" fmla="*/ 50252 h 286472"/>
                <a:gd name="connsiteX6" fmla="*/ 693420 w 1165860"/>
                <a:gd name="connsiteY6" fmla="*/ 95972 h 286472"/>
                <a:gd name="connsiteX7" fmla="*/ 723900 w 1165860"/>
                <a:gd name="connsiteY7" fmla="*/ 103592 h 286472"/>
                <a:gd name="connsiteX8" fmla="*/ 746760 w 1165860"/>
                <a:gd name="connsiteY8" fmla="*/ 118832 h 286472"/>
                <a:gd name="connsiteX9" fmla="*/ 883920 w 1165860"/>
                <a:gd name="connsiteY9" fmla="*/ 187412 h 286472"/>
                <a:gd name="connsiteX10" fmla="*/ 937260 w 1165860"/>
                <a:gd name="connsiteY10" fmla="*/ 217892 h 286472"/>
                <a:gd name="connsiteX11" fmla="*/ 998220 w 1165860"/>
                <a:gd name="connsiteY11" fmla="*/ 240752 h 286472"/>
                <a:gd name="connsiteX12" fmla="*/ 1135380 w 1165860"/>
                <a:gd name="connsiteY12" fmla="*/ 278852 h 286472"/>
                <a:gd name="connsiteX13" fmla="*/ 1165860 w 1165860"/>
                <a:gd name="connsiteY13" fmla="*/ 286472 h 286472"/>
                <a:gd name="connsiteX0" fmla="*/ 0 w 1165860"/>
                <a:gd name="connsiteY0" fmla="*/ 81846 h 287586"/>
                <a:gd name="connsiteX1" fmla="*/ 167640 w 1165860"/>
                <a:gd name="connsiteY1" fmla="*/ 13266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23900 w 1165860"/>
                <a:gd name="connsiteY7" fmla="*/ 104706 h 287586"/>
                <a:gd name="connsiteX8" fmla="*/ 746760 w 1165860"/>
                <a:gd name="connsiteY8" fmla="*/ 119946 h 287586"/>
                <a:gd name="connsiteX9" fmla="*/ 883920 w 1165860"/>
                <a:gd name="connsiteY9" fmla="*/ 188526 h 287586"/>
                <a:gd name="connsiteX10" fmla="*/ 937260 w 1165860"/>
                <a:gd name="connsiteY10" fmla="*/ 219006 h 287586"/>
                <a:gd name="connsiteX11" fmla="*/ 998220 w 1165860"/>
                <a:gd name="connsiteY11" fmla="*/ 241866 h 287586"/>
                <a:gd name="connsiteX12" fmla="*/ 1135380 w 1165860"/>
                <a:gd name="connsiteY12" fmla="*/ 279966 h 287586"/>
                <a:gd name="connsiteX13" fmla="*/ 1165860 w 1165860"/>
                <a:gd name="connsiteY13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23900 w 1165860"/>
                <a:gd name="connsiteY7" fmla="*/ 104706 h 287586"/>
                <a:gd name="connsiteX8" fmla="*/ 746760 w 1165860"/>
                <a:gd name="connsiteY8" fmla="*/ 119946 h 287586"/>
                <a:gd name="connsiteX9" fmla="*/ 883920 w 1165860"/>
                <a:gd name="connsiteY9" fmla="*/ 188526 h 287586"/>
                <a:gd name="connsiteX10" fmla="*/ 937260 w 1165860"/>
                <a:gd name="connsiteY10" fmla="*/ 219006 h 287586"/>
                <a:gd name="connsiteX11" fmla="*/ 998220 w 1165860"/>
                <a:gd name="connsiteY11" fmla="*/ 241866 h 287586"/>
                <a:gd name="connsiteX12" fmla="*/ 1135380 w 1165860"/>
                <a:gd name="connsiteY12" fmla="*/ 279966 h 287586"/>
                <a:gd name="connsiteX13" fmla="*/ 1165860 w 1165860"/>
                <a:gd name="connsiteY13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92004 w 1165860"/>
                <a:gd name="connsiteY7" fmla="*/ 141377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37260 w 1165860"/>
                <a:gd name="connsiteY8" fmla="*/ 219006 h 287586"/>
                <a:gd name="connsiteX9" fmla="*/ 998220 w 1165860"/>
                <a:gd name="connsiteY9" fmla="*/ 241866 h 287586"/>
                <a:gd name="connsiteX10" fmla="*/ 1135380 w 1165860"/>
                <a:gd name="connsiteY10" fmla="*/ 279966 h 287586"/>
                <a:gd name="connsiteX11" fmla="*/ 1165860 w 1165860"/>
                <a:gd name="connsiteY11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37260 w 1165860"/>
                <a:gd name="connsiteY8" fmla="*/ 219006 h 287586"/>
                <a:gd name="connsiteX9" fmla="*/ 998220 w 1165860"/>
                <a:gd name="connsiteY9" fmla="*/ 241866 h 287586"/>
                <a:gd name="connsiteX10" fmla="*/ 1135380 w 1165860"/>
                <a:gd name="connsiteY10" fmla="*/ 279966 h 287586"/>
                <a:gd name="connsiteX11" fmla="*/ 1165860 w 1165860"/>
                <a:gd name="connsiteY11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98220 w 1165860"/>
                <a:gd name="connsiteY8" fmla="*/ 241866 h 287586"/>
                <a:gd name="connsiteX9" fmla="*/ 1135380 w 1165860"/>
                <a:gd name="connsiteY9" fmla="*/ 279966 h 287586"/>
                <a:gd name="connsiteX10" fmla="*/ 1165860 w 1165860"/>
                <a:gd name="connsiteY10" fmla="*/ 287586 h 287586"/>
                <a:gd name="connsiteX0" fmla="*/ 0 w 1168671"/>
                <a:gd name="connsiteY0" fmla="*/ 81846 h 289976"/>
                <a:gd name="connsiteX1" fmla="*/ 139065 w 1168671"/>
                <a:gd name="connsiteY1" fmla="*/ 20410 h 289976"/>
                <a:gd name="connsiteX2" fmla="*/ 247650 w 1168671"/>
                <a:gd name="connsiteY2" fmla="*/ 883 h 289976"/>
                <a:gd name="connsiteX3" fmla="*/ 362903 w 1168671"/>
                <a:gd name="connsiteY3" fmla="*/ 1360 h 289976"/>
                <a:gd name="connsiteX4" fmla="*/ 457200 w 1168671"/>
                <a:gd name="connsiteY4" fmla="*/ 13266 h 289976"/>
                <a:gd name="connsiteX5" fmla="*/ 609600 w 1168671"/>
                <a:gd name="connsiteY5" fmla="*/ 51366 h 289976"/>
                <a:gd name="connsiteX6" fmla="*/ 693420 w 1168671"/>
                <a:gd name="connsiteY6" fmla="*/ 97086 h 289976"/>
                <a:gd name="connsiteX7" fmla="*/ 883920 w 1168671"/>
                <a:gd name="connsiteY7" fmla="*/ 188526 h 289976"/>
                <a:gd name="connsiteX8" fmla="*/ 1135380 w 1168671"/>
                <a:gd name="connsiteY8" fmla="*/ 279966 h 289976"/>
                <a:gd name="connsiteX9" fmla="*/ 1165860 w 1168671"/>
                <a:gd name="connsiteY9" fmla="*/ 287586 h 289976"/>
                <a:gd name="connsiteX0" fmla="*/ 0 w 1203960"/>
                <a:gd name="connsiteY0" fmla="*/ 81846 h 292995"/>
                <a:gd name="connsiteX1" fmla="*/ 139065 w 1203960"/>
                <a:gd name="connsiteY1" fmla="*/ 20410 h 292995"/>
                <a:gd name="connsiteX2" fmla="*/ 247650 w 1203960"/>
                <a:gd name="connsiteY2" fmla="*/ 883 h 292995"/>
                <a:gd name="connsiteX3" fmla="*/ 362903 w 1203960"/>
                <a:gd name="connsiteY3" fmla="*/ 1360 h 292995"/>
                <a:gd name="connsiteX4" fmla="*/ 457200 w 1203960"/>
                <a:gd name="connsiteY4" fmla="*/ 13266 h 292995"/>
                <a:gd name="connsiteX5" fmla="*/ 609600 w 1203960"/>
                <a:gd name="connsiteY5" fmla="*/ 51366 h 292995"/>
                <a:gd name="connsiteX6" fmla="*/ 693420 w 1203960"/>
                <a:gd name="connsiteY6" fmla="*/ 97086 h 292995"/>
                <a:gd name="connsiteX7" fmla="*/ 883920 w 1203960"/>
                <a:gd name="connsiteY7" fmla="*/ 188526 h 292995"/>
                <a:gd name="connsiteX8" fmla="*/ 1135380 w 1203960"/>
                <a:gd name="connsiteY8" fmla="*/ 279966 h 292995"/>
                <a:gd name="connsiteX9" fmla="*/ 1203960 w 1203960"/>
                <a:gd name="connsiteY9" fmla="*/ 292349 h 292995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196816"/>
                <a:gd name="connsiteY0" fmla="*/ 81846 h 277541"/>
                <a:gd name="connsiteX1" fmla="*/ 139065 w 1196816"/>
                <a:gd name="connsiteY1" fmla="*/ 20410 h 277541"/>
                <a:gd name="connsiteX2" fmla="*/ 247650 w 1196816"/>
                <a:gd name="connsiteY2" fmla="*/ 883 h 277541"/>
                <a:gd name="connsiteX3" fmla="*/ 362903 w 1196816"/>
                <a:gd name="connsiteY3" fmla="*/ 1360 h 277541"/>
                <a:gd name="connsiteX4" fmla="*/ 457200 w 1196816"/>
                <a:gd name="connsiteY4" fmla="*/ 13266 h 277541"/>
                <a:gd name="connsiteX5" fmla="*/ 609600 w 1196816"/>
                <a:gd name="connsiteY5" fmla="*/ 51366 h 277541"/>
                <a:gd name="connsiteX6" fmla="*/ 693420 w 1196816"/>
                <a:gd name="connsiteY6" fmla="*/ 97086 h 277541"/>
                <a:gd name="connsiteX7" fmla="*/ 883920 w 1196816"/>
                <a:gd name="connsiteY7" fmla="*/ 188526 h 277541"/>
                <a:gd name="connsiteX8" fmla="*/ 1087755 w 1196816"/>
                <a:gd name="connsiteY8" fmla="*/ 270441 h 277541"/>
                <a:gd name="connsiteX9" fmla="*/ 1196816 w 1196816"/>
                <a:gd name="connsiteY9" fmla="*/ 273258 h 277541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693420 w 1196816"/>
                <a:gd name="connsiteY6" fmla="*/ 97086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19614 w 1196816"/>
                <a:gd name="connsiteY6" fmla="*/ 107692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597693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6816" h="273258">
                  <a:moveTo>
                    <a:pt x="0" y="81846"/>
                  </a:moveTo>
                  <a:cubicBezTo>
                    <a:pt x="62224" y="44512"/>
                    <a:pt x="97790" y="33904"/>
                    <a:pt x="139065" y="20410"/>
                  </a:cubicBezTo>
                  <a:cubicBezTo>
                    <a:pt x="180340" y="6916"/>
                    <a:pt x="216694" y="2471"/>
                    <a:pt x="247650" y="883"/>
                  </a:cubicBezTo>
                  <a:cubicBezTo>
                    <a:pt x="278606" y="-705"/>
                    <a:pt x="331153" y="90"/>
                    <a:pt x="362903" y="1360"/>
                  </a:cubicBezTo>
                  <a:cubicBezTo>
                    <a:pt x="394653" y="2630"/>
                    <a:pt x="418068" y="4932"/>
                    <a:pt x="457200" y="13266"/>
                  </a:cubicBezTo>
                  <a:cubicBezTo>
                    <a:pt x="496332" y="21600"/>
                    <a:pt x="551973" y="35275"/>
                    <a:pt x="597693" y="51366"/>
                  </a:cubicBezTo>
                  <a:cubicBezTo>
                    <a:pt x="643413" y="67457"/>
                    <a:pt x="683816" y="86953"/>
                    <a:pt x="731520" y="109813"/>
                  </a:cubicBezTo>
                  <a:cubicBezTo>
                    <a:pt x="779224" y="132673"/>
                    <a:pt x="829707" y="164937"/>
                    <a:pt x="883920" y="188526"/>
                  </a:cubicBezTo>
                  <a:cubicBezTo>
                    <a:pt x="938133" y="212115"/>
                    <a:pt x="1004649" y="237228"/>
                    <a:pt x="1056798" y="251350"/>
                  </a:cubicBezTo>
                  <a:cubicBezTo>
                    <a:pt x="1108947" y="265472"/>
                    <a:pt x="1196816" y="273258"/>
                    <a:pt x="1196816" y="273258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round/>
              <a:tailEnd type="triangle"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300192" y="430922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Résultats sans la compensation du couplage ET/rivière</a:t>
              </a:r>
              <a:endParaRPr lang="fr-FR" sz="1400" dirty="0"/>
            </a:p>
          </p:txBody>
        </p:sp>
        <p:sp>
          <p:nvSpPr>
            <p:cNvPr id="19" name="Forme libre 18"/>
            <p:cNvSpPr/>
            <p:nvPr/>
          </p:nvSpPr>
          <p:spPr>
            <a:xfrm rot="20354294">
              <a:off x="5174435" y="4244046"/>
              <a:ext cx="463578" cy="91879"/>
            </a:xfrm>
            <a:custGeom>
              <a:avLst/>
              <a:gdLst>
                <a:gd name="connsiteX0" fmla="*/ 0 w 1165860"/>
                <a:gd name="connsiteY0" fmla="*/ 76200 h 281940"/>
                <a:gd name="connsiteX1" fmla="*/ 167640 w 1165860"/>
                <a:gd name="connsiteY1" fmla="*/ 7620 h 281940"/>
                <a:gd name="connsiteX2" fmla="*/ 266700 w 1165860"/>
                <a:gd name="connsiteY2" fmla="*/ 0 h 281940"/>
                <a:gd name="connsiteX3" fmla="*/ 457200 w 1165860"/>
                <a:gd name="connsiteY3" fmla="*/ 7620 h 281940"/>
                <a:gd name="connsiteX4" fmla="*/ 609600 w 1165860"/>
                <a:gd name="connsiteY4" fmla="*/ 45720 h 281940"/>
                <a:gd name="connsiteX5" fmla="*/ 693420 w 1165860"/>
                <a:gd name="connsiteY5" fmla="*/ 91440 h 281940"/>
                <a:gd name="connsiteX6" fmla="*/ 723900 w 1165860"/>
                <a:gd name="connsiteY6" fmla="*/ 99060 h 281940"/>
                <a:gd name="connsiteX7" fmla="*/ 746760 w 1165860"/>
                <a:gd name="connsiteY7" fmla="*/ 114300 h 281940"/>
                <a:gd name="connsiteX8" fmla="*/ 883920 w 1165860"/>
                <a:gd name="connsiteY8" fmla="*/ 182880 h 281940"/>
                <a:gd name="connsiteX9" fmla="*/ 937260 w 1165860"/>
                <a:gd name="connsiteY9" fmla="*/ 213360 h 281940"/>
                <a:gd name="connsiteX10" fmla="*/ 998220 w 1165860"/>
                <a:gd name="connsiteY10" fmla="*/ 236220 h 281940"/>
                <a:gd name="connsiteX11" fmla="*/ 1135380 w 1165860"/>
                <a:gd name="connsiteY11" fmla="*/ 274320 h 281940"/>
                <a:gd name="connsiteX12" fmla="*/ 1165860 w 1165860"/>
                <a:gd name="connsiteY12" fmla="*/ 281940 h 281940"/>
                <a:gd name="connsiteX0" fmla="*/ 0 w 1165860"/>
                <a:gd name="connsiteY0" fmla="*/ 80732 h 286472"/>
                <a:gd name="connsiteX1" fmla="*/ 167640 w 1165860"/>
                <a:gd name="connsiteY1" fmla="*/ 12152 h 286472"/>
                <a:gd name="connsiteX2" fmla="*/ 266700 w 1165860"/>
                <a:gd name="connsiteY2" fmla="*/ 4532 h 286472"/>
                <a:gd name="connsiteX3" fmla="*/ 362903 w 1165860"/>
                <a:gd name="connsiteY3" fmla="*/ 246 h 286472"/>
                <a:gd name="connsiteX4" fmla="*/ 457200 w 1165860"/>
                <a:gd name="connsiteY4" fmla="*/ 12152 h 286472"/>
                <a:gd name="connsiteX5" fmla="*/ 609600 w 1165860"/>
                <a:gd name="connsiteY5" fmla="*/ 50252 h 286472"/>
                <a:gd name="connsiteX6" fmla="*/ 693420 w 1165860"/>
                <a:gd name="connsiteY6" fmla="*/ 95972 h 286472"/>
                <a:gd name="connsiteX7" fmla="*/ 723900 w 1165860"/>
                <a:gd name="connsiteY7" fmla="*/ 103592 h 286472"/>
                <a:gd name="connsiteX8" fmla="*/ 746760 w 1165860"/>
                <a:gd name="connsiteY8" fmla="*/ 118832 h 286472"/>
                <a:gd name="connsiteX9" fmla="*/ 883920 w 1165860"/>
                <a:gd name="connsiteY9" fmla="*/ 187412 h 286472"/>
                <a:gd name="connsiteX10" fmla="*/ 937260 w 1165860"/>
                <a:gd name="connsiteY10" fmla="*/ 217892 h 286472"/>
                <a:gd name="connsiteX11" fmla="*/ 998220 w 1165860"/>
                <a:gd name="connsiteY11" fmla="*/ 240752 h 286472"/>
                <a:gd name="connsiteX12" fmla="*/ 1135380 w 1165860"/>
                <a:gd name="connsiteY12" fmla="*/ 278852 h 286472"/>
                <a:gd name="connsiteX13" fmla="*/ 1165860 w 1165860"/>
                <a:gd name="connsiteY13" fmla="*/ 286472 h 286472"/>
                <a:gd name="connsiteX0" fmla="*/ 0 w 1165860"/>
                <a:gd name="connsiteY0" fmla="*/ 81846 h 287586"/>
                <a:gd name="connsiteX1" fmla="*/ 167640 w 1165860"/>
                <a:gd name="connsiteY1" fmla="*/ 13266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23900 w 1165860"/>
                <a:gd name="connsiteY7" fmla="*/ 104706 h 287586"/>
                <a:gd name="connsiteX8" fmla="*/ 746760 w 1165860"/>
                <a:gd name="connsiteY8" fmla="*/ 119946 h 287586"/>
                <a:gd name="connsiteX9" fmla="*/ 883920 w 1165860"/>
                <a:gd name="connsiteY9" fmla="*/ 188526 h 287586"/>
                <a:gd name="connsiteX10" fmla="*/ 937260 w 1165860"/>
                <a:gd name="connsiteY10" fmla="*/ 219006 h 287586"/>
                <a:gd name="connsiteX11" fmla="*/ 998220 w 1165860"/>
                <a:gd name="connsiteY11" fmla="*/ 241866 h 287586"/>
                <a:gd name="connsiteX12" fmla="*/ 1135380 w 1165860"/>
                <a:gd name="connsiteY12" fmla="*/ 279966 h 287586"/>
                <a:gd name="connsiteX13" fmla="*/ 1165860 w 1165860"/>
                <a:gd name="connsiteY13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23900 w 1165860"/>
                <a:gd name="connsiteY7" fmla="*/ 104706 h 287586"/>
                <a:gd name="connsiteX8" fmla="*/ 746760 w 1165860"/>
                <a:gd name="connsiteY8" fmla="*/ 119946 h 287586"/>
                <a:gd name="connsiteX9" fmla="*/ 883920 w 1165860"/>
                <a:gd name="connsiteY9" fmla="*/ 188526 h 287586"/>
                <a:gd name="connsiteX10" fmla="*/ 937260 w 1165860"/>
                <a:gd name="connsiteY10" fmla="*/ 219006 h 287586"/>
                <a:gd name="connsiteX11" fmla="*/ 998220 w 1165860"/>
                <a:gd name="connsiteY11" fmla="*/ 241866 h 287586"/>
                <a:gd name="connsiteX12" fmla="*/ 1135380 w 1165860"/>
                <a:gd name="connsiteY12" fmla="*/ 279966 h 287586"/>
                <a:gd name="connsiteX13" fmla="*/ 1165860 w 1165860"/>
                <a:gd name="connsiteY13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46760 w 1165860"/>
                <a:gd name="connsiteY7" fmla="*/ 119946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792004 w 1165860"/>
                <a:gd name="connsiteY7" fmla="*/ 141377 h 287586"/>
                <a:gd name="connsiteX8" fmla="*/ 883920 w 1165860"/>
                <a:gd name="connsiteY8" fmla="*/ 188526 h 287586"/>
                <a:gd name="connsiteX9" fmla="*/ 937260 w 1165860"/>
                <a:gd name="connsiteY9" fmla="*/ 219006 h 287586"/>
                <a:gd name="connsiteX10" fmla="*/ 998220 w 1165860"/>
                <a:gd name="connsiteY10" fmla="*/ 241866 h 287586"/>
                <a:gd name="connsiteX11" fmla="*/ 1135380 w 1165860"/>
                <a:gd name="connsiteY11" fmla="*/ 279966 h 287586"/>
                <a:gd name="connsiteX12" fmla="*/ 1165860 w 1165860"/>
                <a:gd name="connsiteY12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37260 w 1165860"/>
                <a:gd name="connsiteY8" fmla="*/ 219006 h 287586"/>
                <a:gd name="connsiteX9" fmla="*/ 998220 w 1165860"/>
                <a:gd name="connsiteY9" fmla="*/ 241866 h 287586"/>
                <a:gd name="connsiteX10" fmla="*/ 1135380 w 1165860"/>
                <a:gd name="connsiteY10" fmla="*/ 279966 h 287586"/>
                <a:gd name="connsiteX11" fmla="*/ 1165860 w 1165860"/>
                <a:gd name="connsiteY11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37260 w 1165860"/>
                <a:gd name="connsiteY8" fmla="*/ 219006 h 287586"/>
                <a:gd name="connsiteX9" fmla="*/ 998220 w 1165860"/>
                <a:gd name="connsiteY9" fmla="*/ 241866 h 287586"/>
                <a:gd name="connsiteX10" fmla="*/ 1135380 w 1165860"/>
                <a:gd name="connsiteY10" fmla="*/ 279966 h 287586"/>
                <a:gd name="connsiteX11" fmla="*/ 1165860 w 1165860"/>
                <a:gd name="connsiteY11" fmla="*/ 287586 h 287586"/>
                <a:gd name="connsiteX0" fmla="*/ 0 w 1165860"/>
                <a:gd name="connsiteY0" fmla="*/ 81846 h 287586"/>
                <a:gd name="connsiteX1" fmla="*/ 139065 w 1165860"/>
                <a:gd name="connsiteY1" fmla="*/ 20410 h 287586"/>
                <a:gd name="connsiteX2" fmla="*/ 247650 w 1165860"/>
                <a:gd name="connsiteY2" fmla="*/ 883 h 287586"/>
                <a:gd name="connsiteX3" fmla="*/ 362903 w 1165860"/>
                <a:gd name="connsiteY3" fmla="*/ 1360 h 287586"/>
                <a:gd name="connsiteX4" fmla="*/ 457200 w 1165860"/>
                <a:gd name="connsiteY4" fmla="*/ 13266 h 287586"/>
                <a:gd name="connsiteX5" fmla="*/ 609600 w 1165860"/>
                <a:gd name="connsiteY5" fmla="*/ 51366 h 287586"/>
                <a:gd name="connsiteX6" fmla="*/ 693420 w 1165860"/>
                <a:gd name="connsiteY6" fmla="*/ 97086 h 287586"/>
                <a:gd name="connsiteX7" fmla="*/ 883920 w 1165860"/>
                <a:gd name="connsiteY7" fmla="*/ 188526 h 287586"/>
                <a:gd name="connsiteX8" fmla="*/ 998220 w 1165860"/>
                <a:gd name="connsiteY8" fmla="*/ 241866 h 287586"/>
                <a:gd name="connsiteX9" fmla="*/ 1135380 w 1165860"/>
                <a:gd name="connsiteY9" fmla="*/ 279966 h 287586"/>
                <a:gd name="connsiteX10" fmla="*/ 1165860 w 1165860"/>
                <a:gd name="connsiteY10" fmla="*/ 287586 h 287586"/>
                <a:gd name="connsiteX0" fmla="*/ 0 w 1168671"/>
                <a:gd name="connsiteY0" fmla="*/ 81846 h 289976"/>
                <a:gd name="connsiteX1" fmla="*/ 139065 w 1168671"/>
                <a:gd name="connsiteY1" fmla="*/ 20410 h 289976"/>
                <a:gd name="connsiteX2" fmla="*/ 247650 w 1168671"/>
                <a:gd name="connsiteY2" fmla="*/ 883 h 289976"/>
                <a:gd name="connsiteX3" fmla="*/ 362903 w 1168671"/>
                <a:gd name="connsiteY3" fmla="*/ 1360 h 289976"/>
                <a:gd name="connsiteX4" fmla="*/ 457200 w 1168671"/>
                <a:gd name="connsiteY4" fmla="*/ 13266 h 289976"/>
                <a:gd name="connsiteX5" fmla="*/ 609600 w 1168671"/>
                <a:gd name="connsiteY5" fmla="*/ 51366 h 289976"/>
                <a:gd name="connsiteX6" fmla="*/ 693420 w 1168671"/>
                <a:gd name="connsiteY6" fmla="*/ 97086 h 289976"/>
                <a:gd name="connsiteX7" fmla="*/ 883920 w 1168671"/>
                <a:gd name="connsiteY7" fmla="*/ 188526 h 289976"/>
                <a:gd name="connsiteX8" fmla="*/ 1135380 w 1168671"/>
                <a:gd name="connsiteY8" fmla="*/ 279966 h 289976"/>
                <a:gd name="connsiteX9" fmla="*/ 1165860 w 1168671"/>
                <a:gd name="connsiteY9" fmla="*/ 287586 h 289976"/>
                <a:gd name="connsiteX0" fmla="*/ 0 w 1203960"/>
                <a:gd name="connsiteY0" fmla="*/ 81846 h 292995"/>
                <a:gd name="connsiteX1" fmla="*/ 139065 w 1203960"/>
                <a:gd name="connsiteY1" fmla="*/ 20410 h 292995"/>
                <a:gd name="connsiteX2" fmla="*/ 247650 w 1203960"/>
                <a:gd name="connsiteY2" fmla="*/ 883 h 292995"/>
                <a:gd name="connsiteX3" fmla="*/ 362903 w 1203960"/>
                <a:gd name="connsiteY3" fmla="*/ 1360 h 292995"/>
                <a:gd name="connsiteX4" fmla="*/ 457200 w 1203960"/>
                <a:gd name="connsiteY4" fmla="*/ 13266 h 292995"/>
                <a:gd name="connsiteX5" fmla="*/ 609600 w 1203960"/>
                <a:gd name="connsiteY5" fmla="*/ 51366 h 292995"/>
                <a:gd name="connsiteX6" fmla="*/ 693420 w 1203960"/>
                <a:gd name="connsiteY6" fmla="*/ 97086 h 292995"/>
                <a:gd name="connsiteX7" fmla="*/ 883920 w 1203960"/>
                <a:gd name="connsiteY7" fmla="*/ 188526 h 292995"/>
                <a:gd name="connsiteX8" fmla="*/ 1135380 w 1203960"/>
                <a:gd name="connsiteY8" fmla="*/ 279966 h 292995"/>
                <a:gd name="connsiteX9" fmla="*/ 1203960 w 1203960"/>
                <a:gd name="connsiteY9" fmla="*/ 292349 h 292995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203960"/>
                <a:gd name="connsiteY0" fmla="*/ 81846 h 292349"/>
                <a:gd name="connsiteX1" fmla="*/ 139065 w 1203960"/>
                <a:gd name="connsiteY1" fmla="*/ 20410 h 292349"/>
                <a:gd name="connsiteX2" fmla="*/ 247650 w 1203960"/>
                <a:gd name="connsiteY2" fmla="*/ 883 h 292349"/>
                <a:gd name="connsiteX3" fmla="*/ 362903 w 1203960"/>
                <a:gd name="connsiteY3" fmla="*/ 1360 h 292349"/>
                <a:gd name="connsiteX4" fmla="*/ 457200 w 1203960"/>
                <a:gd name="connsiteY4" fmla="*/ 13266 h 292349"/>
                <a:gd name="connsiteX5" fmla="*/ 609600 w 1203960"/>
                <a:gd name="connsiteY5" fmla="*/ 51366 h 292349"/>
                <a:gd name="connsiteX6" fmla="*/ 693420 w 1203960"/>
                <a:gd name="connsiteY6" fmla="*/ 97086 h 292349"/>
                <a:gd name="connsiteX7" fmla="*/ 883920 w 1203960"/>
                <a:gd name="connsiteY7" fmla="*/ 188526 h 292349"/>
                <a:gd name="connsiteX8" fmla="*/ 1087755 w 1203960"/>
                <a:gd name="connsiteY8" fmla="*/ 270441 h 292349"/>
                <a:gd name="connsiteX9" fmla="*/ 1203960 w 1203960"/>
                <a:gd name="connsiteY9" fmla="*/ 292349 h 292349"/>
                <a:gd name="connsiteX0" fmla="*/ 0 w 1196816"/>
                <a:gd name="connsiteY0" fmla="*/ 81846 h 277541"/>
                <a:gd name="connsiteX1" fmla="*/ 139065 w 1196816"/>
                <a:gd name="connsiteY1" fmla="*/ 20410 h 277541"/>
                <a:gd name="connsiteX2" fmla="*/ 247650 w 1196816"/>
                <a:gd name="connsiteY2" fmla="*/ 883 h 277541"/>
                <a:gd name="connsiteX3" fmla="*/ 362903 w 1196816"/>
                <a:gd name="connsiteY3" fmla="*/ 1360 h 277541"/>
                <a:gd name="connsiteX4" fmla="*/ 457200 w 1196816"/>
                <a:gd name="connsiteY4" fmla="*/ 13266 h 277541"/>
                <a:gd name="connsiteX5" fmla="*/ 609600 w 1196816"/>
                <a:gd name="connsiteY5" fmla="*/ 51366 h 277541"/>
                <a:gd name="connsiteX6" fmla="*/ 693420 w 1196816"/>
                <a:gd name="connsiteY6" fmla="*/ 97086 h 277541"/>
                <a:gd name="connsiteX7" fmla="*/ 883920 w 1196816"/>
                <a:gd name="connsiteY7" fmla="*/ 188526 h 277541"/>
                <a:gd name="connsiteX8" fmla="*/ 1087755 w 1196816"/>
                <a:gd name="connsiteY8" fmla="*/ 270441 h 277541"/>
                <a:gd name="connsiteX9" fmla="*/ 1196816 w 1196816"/>
                <a:gd name="connsiteY9" fmla="*/ 273258 h 277541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693420 w 1196816"/>
                <a:gd name="connsiteY6" fmla="*/ 97086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19614 w 1196816"/>
                <a:gd name="connsiteY6" fmla="*/ 107692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609600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196816"/>
                <a:gd name="connsiteY0" fmla="*/ 81846 h 273258"/>
                <a:gd name="connsiteX1" fmla="*/ 139065 w 1196816"/>
                <a:gd name="connsiteY1" fmla="*/ 20410 h 273258"/>
                <a:gd name="connsiteX2" fmla="*/ 247650 w 1196816"/>
                <a:gd name="connsiteY2" fmla="*/ 883 h 273258"/>
                <a:gd name="connsiteX3" fmla="*/ 362903 w 1196816"/>
                <a:gd name="connsiteY3" fmla="*/ 1360 h 273258"/>
                <a:gd name="connsiteX4" fmla="*/ 457200 w 1196816"/>
                <a:gd name="connsiteY4" fmla="*/ 13266 h 273258"/>
                <a:gd name="connsiteX5" fmla="*/ 597693 w 1196816"/>
                <a:gd name="connsiteY5" fmla="*/ 51366 h 273258"/>
                <a:gd name="connsiteX6" fmla="*/ 731520 w 1196816"/>
                <a:gd name="connsiteY6" fmla="*/ 109813 h 273258"/>
                <a:gd name="connsiteX7" fmla="*/ 883920 w 1196816"/>
                <a:gd name="connsiteY7" fmla="*/ 188526 h 273258"/>
                <a:gd name="connsiteX8" fmla="*/ 1056798 w 1196816"/>
                <a:gd name="connsiteY8" fmla="*/ 251350 h 273258"/>
                <a:gd name="connsiteX9" fmla="*/ 1196816 w 1196816"/>
                <a:gd name="connsiteY9" fmla="*/ 273258 h 273258"/>
                <a:gd name="connsiteX0" fmla="*/ 0 w 1056798"/>
                <a:gd name="connsiteY0" fmla="*/ 81846 h 251350"/>
                <a:gd name="connsiteX1" fmla="*/ 139065 w 1056798"/>
                <a:gd name="connsiteY1" fmla="*/ 20410 h 251350"/>
                <a:gd name="connsiteX2" fmla="*/ 247650 w 1056798"/>
                <a:gd name="connsiteY2" fmla="*/ 883 h 251350"/>
                <a:gd name="connsiteX3" fmla="*/ 362903 w 1056798"/>
                <a:gd name="connsiteY3" fmla="*/ 1360 h 251350"/>
                <a:gd name="connsiteX4" fmla="*/ 457200 w 1056798"/>
                <a:gd name="connsiteY4" fmla="*/ 13266 h 251350"/>
                <a:gd name="connsiteX5" fmla="*/ 597693 w 1056798"/>
                <a:gd name="connsiteY5" fmla="*/ 51366 h 251350"/>
                <a:gd name="connsiteX6" fmla="*/ 731520 w 1056798"/>
                <a:gd name="connsiteY6" fmla="*/ 109813 h 251350"/>
                <a:gd name="connsiteX7" fmla="*/ 883920 w 1056798"/>
                <a:gd name="connsiteY7" fmla="*/ 188526 h 251350"/>
                <a:gd name="connsiteX8" fmla="*/ 1056798 w 1056798"/>
                <a:gd name="connsiteY8" fmla="*/ 251350 h 251350"/>
                <a:gd name="connsiteX0" fmla="*/ 0 w 883920"/>
                <a:gd name="connsiteY0" fmla="*/ 81846 h 188526"/>
                <a:gd name="connsiteX1" fmla="*/ 139065 w 883920"/>
                <a:gd name="connsiteY1" fmla="*/ 20410 h 188526"/>
                <a:gd name="connsiteX2" fmla="*/ 247650 w 883920"/>
                <a:gd name="connsiteY2" fmla="*/ 883 h 188526"/>
                <a:gd name="connsiteX3" fmla="*/ 362903 w 883920"/>
                <a:gd name="connsiteY3" fmla="*/ 1360 h 188526"/>
                <a:gd name="connsiteX4" fmla="*/ 457200 w 883920"/>
                <a:gd name="connsiteY4" fmla="*/ 13266 h 188526"/>
                <a:gd name="connsiteX5" fmla="*/ 597693 w 883920"/>
                <a:gd name="connsiteY5" fmla="*/ 51366 h 188526"/>
                <a:gd name="connsiteX6" fmla="*/ 731520 w 883920"/>
                <a:gd name="connsiteY6" fmla="*/ 109813 h 188526"/>
                <a:gd name="connsiteX7" fmla="*/ 883920 w 883920"/>
                <a:gd name="connsiteY7" fmla="*/ 188526 h 188526"/>
                <a:gd name="connsiteX0" fmla="*/ 0 w 731520"/>
                <a:gd name="connsiteY0" fmla="*/ 81846 h 109813"/>
                <a:gd name="connsiteX1" fmla="*/ 139065 w 731520"/>
                <a:gd name="connsiteY1" fmla="*/ 20410 h 109813"/>
                <a:gd name="connsiteX2" fmla="*/ 247650 w 731520"/>
                <a:gd name="connsiteY2" fmla="*/ 883 h 109813"/>
                <a:gd name="connsiteX3" fmla="*/ 362903 w 731520"/>
                <a:gd name="connsiteY3" fmla="*/ 1360 h 109813"/>
                <a:gd name="connsiteX4" fmla="*/ 457200 w 731520"/>
                <a:gd name="connsiteY4" fmla="*/ 13266 h 109813"/>
                <a:gd name="connsiteX5" fmla="*/ 597693 w 731520"/>
                <a:gd name="connsiteY5" fmla="*/ 51366 h 109813"/>
                <a:gd name="connsiteX6" fmla="*/ 731520 w 731520"/>
                <a:gd name="connsiteY6" fmla="*/ 109813 h 109813"/>
                <a:gd name="connsiteX0" fmla="*/ 0 w 597694"/>
                <a:gd name="connsiteY0" fmla="*/ 81846 h 81846"/>
                <a:gd name="connsiteX1" fmla="*/ 139065 w 597694"/>
                <a:gd name="connsiteY1" fmla="*/ 20410 h 81846"/>
                <a:gd name="connsiteX2" fmla="*/ 247650 w 597694"/>
                <a:gd name="connsiteY2" fmla="*/ 883 h 81846"/>
                <a:gd name="connsiteX3" fmla="*/ 362903 w 597694"/>
                <a:gd name="connsiteY3" fmla="*/ 1360 h 81846"/>
                <a:gd name="connsiteX4" fmla="*/ 457200 w 597694"/>
                <a:gd name="connsiteY4" fmla="*/ 13266 h 81846"/>
                <a:gd name="connsiteX5" fmla="*/ 597693 w 597694"/>
                <a:gd name="connsiteY5" fmla="*/ 51366 h 81846"/>
                <a:gd name="connsiteX0" fmla="*/ 0 w 592668"/>
                <a:gd name="connsiteY0" fmla="*/ 81846 h 81846"/>
                <a:gd name="connsiteX1" fmla="*/ 139065 w 592668"/>
                <a:gd name="connsiteY1" fmla="*/ 20410 h 81846"/>
                <a:gd name="connsiteX2" fmla="*/ 247650 w 592668"/>
                <a:gd name="connsiteY2" fmla="*/ 883 h 81846"/>
                <a:gd name="connsiteX3" fmla="*/ 362903 w 592668"/>
                <a:gd name="connsiteY3" fmla="*/ 1360 h 81846"/>
                <a:gd name="connsiteX4" fmla="*/ 457200 w 592668"/>
                <a:gd name="connsiteY4" fmla="*/ 13266 h 81846"/>
                <a:gd name="connsiteX5" fmla="*/ 592668 w 592668"/>
                <a:gd name="connsiteY5" fmla="*/ 61283 h 81846"/>
                <a:gd name="connsiteX0" fmla="*/ 0 w 546315"/>
                <a:gd name="connsiteY0" fmla="*/ 81846 h 81846"/>
                <a:gd name="connsiteX1" fmla="*/ 139065 w 546315"/>
                <a:gd name="connsiteY1" fmla="*/ 20410 h 81846"/>
                <a:gd name="connsiteX2" fmla="*/ 247650 w 546315"/>
                <a:gd name="connsiteY2" fmla="*/ 883 h 81846"/>
                <a:gd name="connsiteX3" fmla="*/ 362903 w 546315"/>
                <a:gd name="connsiteY3" fmla="*/ 1360 h 81846"/>
                <a:gd name="connsiteX4" fmla="*/ 457200 w 546315"/>
                <a:gd name="connsiteY4" fmla="*/ 13266 h 81846"/>
                <a:gd name="connsiteX5" fmla="*/ 546315 w 546315"/>
                <a:gd name="connsiteY5" fmla="*/ 39062 h 81846"/>
                <a:gd name="connsiteX0" fmla="*/ 0 w 540372"/>
                <a:gd name="connsiteY0" fmla="*/ 81846 h 81846"/>
                <a:gd name="connsiteX1" fmla="*/ 139065 w 540372"/>
                <a:gd name="connsiteY1" fmla="*/ 20410 h 81846"/>
                <a:gd name="connsiteX2" fmla="*/ 247650 w 540372"/>
                <a:gd name="connsiteY2" fmla="*/ 883 h 81846"/>
                <a:gd name="connsiteX3" fmla="*/ 362903 w 540372"/>
                <a:gd name="connsiteY3" fmla="*/ 1360 h 81846"/>
                <a:gd name="connsiteX4" fmla="*/ 457200 w 540372"/>
                <a:gd name="connsiteY4" fmla="*/ 13266 h 81846"/>
                <a:gd name="connsiteX5" fmla="*/ 540372 w 540372"/>
                <a:gd name="connsiteY5" fmla="*/ 32839 h 81846"/>
                <a:gd name="connsiteX0" fmla="*/ 0 w 551983"/>
                <a:gd name="connsiteY0" fmla="*/ 81846 h 81846"/>
                <a:gd name="connsiteX1" fmla="*/ 139065 w 551983"/>
                <a:gd name="connsiteY1" fmla="*/ 20410 h 81846"/>
                <a:gd name="connsiteX2" fmla="*/ 247650 w 551983"/>
                <a:gd name="connsiteY2" fmla="*/ 883 h 81846"/>
                <a:gd name="connsiteX3" fmla="*/ 362903 w 551983"/>
                <a:gd name="connsiteY3" fmla="*/ 1360 h 81846"/>
                <a:gd name="connsiteX4" fmla="*/ 457200 w 551983"/>
                <a:gd name="connsiteY4" fmla="*/ 13266 h 81846"/>
                <a:gd name="connsiteX5" fmla="*/ 551982 w 551983"/>
                <a:gd name="connsiteY5" fmla="*/ 33864 h 8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983" h="81846">
                  <a:moveTo>
                    <a:pt x="0" y="81846"/>
                  </a:moveTo>
                  <a:cubicBezTo>
                    <a:pt x="62224" y="44512"/>
                    <a:pt x="97790" y="33904"/>
                    <a:pt x="139065" y="20410"/>
                  </a:cubicBezTo>
                  <a:cubicBezTo>
                    <a:pt x="180340" y="6916"/>
                    <a:pt x="216694" y="2471"/>
                    <a:pt x="247650" y="883"/>
                  </a:cubicBezTo>
                  <a:cubicBezTo>
                    <a:pt x="278606" y="-705"/>
                    <a:pt x="331153" y="90"/>
                    <a:pt x="362903" y="1360"/>
                  </a:cubicBezTo>
                  <a:cubicBezTo>
                    <a:pt x="394653" y="2630"/>
                    <a:pt x="425687" y="7849"/>
                    <a:pt x="457200" y="13266"/>
                  </a:cubicBezTo>
                  <a:cubicBezTo>
                    <a:pt x="488713" y="18683"/>
                    <a:pt x="506262" y="17773"/>
                    <a:pt x="551982" y="3386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round/>
              <a:tailEnd type="none"/>
            </a:ln>
            <a:effectLst>
              <a:glow>
                <a:schemeClr val="accent1">
                  <a:alpha val="40000"/>
                </a:schemeClr>
              </a:glo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8125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Contexte et problématique</a:t>
            </a:r>
          </a:p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Éléments bibliographiques</a:t>
            </a:r>
          </a:p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Approche</a:t>
            </a:r>
          </a:p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Fonction de drainage</a:t>
            </a:r>
          </a:p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Cas </a:t>
            </a:r>
            <a:r>
              <a:rPr lang="fr-FR" dirty="0" smtClean="0"/>
              <a:t>tests</a:t>
            </a:r>
          </a:p>
          <a:p>
            <a:pPr marL="533400" indent="-342900">
              <a:lnSpc>
                <a:spcPct val="200000"/>
              </a:lnSpc>
              <a:spcBef>
                <a:spcPts val="2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fr-FR" dirty="0" smtClean="0"/>
              <a:t>Application</a:t>
            </a:r>
            <a:endParaRPr lang="fr-FR" dirty="0" smtClean="0"/>
          </a:p>
          <a:p>
            <a:pPr marL="190500" indent="0">
              <a:lnSpc>
                <a:spcPct val="200000"/>
              </a:lnSpc>
              <a:buClr>
                <a:schemeClr val="accent2">
                  <a:lumMod val="75000"/>
                </a:schemeClr>
              </a:buClr>
              <a:buNone/>
            </a:pPr>
            <a:r>
              <a:rPr lang="fr-FR" dirty="0" smtClean="0"/>
              <a:t>Conclusion et perspectives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5949950"/>
            <a:ext cx="2133600" cy="365125"/>
          </a:xfrm>
        </p:spPr>
        <p:txBody>
          <a:bodyPr/>
          <a:lstStyle/>
          <a:p>
            <a:fld id="{79EBE127-A3BD-4692-BC7A-99FA5BC09F92}" type="slidenum">
              <a:rPr lang="fr-FR" smtClean="0"/>
              <a:t>2</a:t>
            </a:fld>
            <a:endParaRPr lang="fr-FR" dirty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556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280920" cy="4975448"/>
          </a:xfrm>
        </p:spPr>
        <p:txBody>
          <a:bodyPr/>
          <a:lstStyle/>
          <a:p>
            <a:r>
              <a:rPr lang="fr-FR" sz="1800" dirty="0" smtClean="0"/>
              <a:t>Test de la fonction de drainage complète :</a:t>
            </a:r>
          </a:p>
          <a:p>
            <a:pPr lvl="1"/>
            <a:r>
              <a:rPr lang="fr-FR" sz="1600" dirty="0" smtClean="0"/>
              <a:t>Forçage sur 1 an (Base Fluxnet – site italien </a:t>
            </a:r>
            <a:r>
              <a:rPr lang="fr-FR" sz="1600" dirty="0" smtClean="0"/>
              <a:t>Amplero) – PFT10 (prairie) </a:t>
            </a:r>
            <a:r>
              <a:rPr lang="fr-FR" sz="1600" dirty="0" smtClean="0"/>
              <a:t>– Limon</a:t>
            </a:r>
            <a:endParaRPr lang="fr-FR" sz="16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957" y="1916832"/>
            <a:ext cx="2861120" cy="211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92" y="1921371"/>
            <a:ext cx="2861120" cy="211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956" y="4221089"/>
            <a:ext cx="2861120" cy="211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92" y="4221088"/>
            <a:ext cx="2861120" cy="211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59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Cas tests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136904" cy="4975448"/>
          </a:xfrm>
        </p:spPr>
        <p:txBody>
          <a:bodyPr/>
          <a:lstStyle/>
          <a:p>
            <a:r>
              <a:rPr lang="fr-FR" sz="1800" dirty="0" smtClean="0"/>
              <a:t>Test de la fonction de drainage complète :</a:t>
            </a:r>
          </a:p>
          <a:p>
            <a:pPr lvl="1"/>
            <a:r>
              <a:rPr lang="fr-FR" sz="1600" dirty="0" smtClean="0"/>
              <a:t>Forçage sur 1 an (Base Fluxnet – site italien </a:t>
            </a:r>
            <a:r>
              <a:rPr lang="fr-FR" sz="1600" dirty="0" smtClean="0"/>
              <a:t>Amplero) – PFT10 </a:t>
            </a:r>
            <a:r>
              <a:rPr lang="fr-FR" sz="1600" dirty="0" smtClean="0"/>
              <a:t>– </a:t>
            </a:r>
            <a:r>
              <a:rPr lang="fr-FR" sz="1600" dirty="0" smtClean="0"/>
              <a:t>Limon</a:t>
            </a:r>
          </a:p>
          <a:p>
            <a:pPr lvl="1"/>
            <a:endParaRPr lang="fr-FR" sz="1600" dirty="0"/>
          </a:p>
          <a:p>
            <a:pPr lvl="2"/>
            <a:r>
              <a:rPr lang="fr-FR" sz="1600" dirty="0" smtClean="0"/>
              <a:t>En augmentant le niveau de nappe initial dans les colonnes 1D :</a:t>
            </a:r>
          </a:p>
          <a:p>
            <a:pPr lvl="2"/>
            <a:endParaRPr lang="fr-FR" sz="1600" dirty="0"/>
          </a:p>
          <a:p>
            <a:pPr lvl="2"/>
            <a:endParaRPr lang="fr-FR" sz="1600" dirty="0" smtClean="0"/>
          </a:p>
          <a:p>
            <a:pPr lvl="2"/>
            <a:endParaRPr lang="fr-FR" sz="1600" dirty="0"/>
          </a:p>
          <a:p>
            <a:pPr lvl="2"/>
            <a:endParaRPr lang="fr-FR" sz="1600" dirty="0" smtClean="0"/>
          </a:p>
          <a:p>
            <a:pPr lvl="2"/>
            <a:endParaRPr lang="fr-FR" sz="1600" dirty="0"/>
          </a:p>
          <a:p>
            <a:pPr lvl="2"/>
            <a:endParaRPr lang="fr-FR" sz="1600" dirty="0" smtClean="0"/>
          </a:p>
          <a:p>
            <a:pPr lvl="2"/>
            <a:endParaRPr lang="fr-FR" sz="1600" dirty="0"/>
          </a:p>
          <a:p>
            <a:pPr lvl="2"/>
            <a:endParaRPr lang="fr-FR" sz="1600" dirty="0" smtClean="0"/>
          </a:p>
          <a:p>
            <a:pPr lvl="2"/>
            <a:endParaRPr lang="fr-FR" sz="1600" dirty="0"/>
          </a:p>
          <a:p>
            <a:pPr lvl="2"/>
            <a:endParaRPr lang="fr-FR" sz="1600" dirty="0" smtClean="0"/>
          </a:p>
          <a:p>
            <a:pPr lvl="2"/>
            <a:endParaRPr lang="fr-FR" sz="1600" dirty="0"/>
          </a:p>
          <a:p>
            <a:pPr lvl="2"/>
            <a:endParaRPr lang="fr-FR" sz="1100" dirty="0" smtClean="0"/>
          </a:p>
          <a:p>
            <a:pPr marL="1371600" lvl="3" indent="0">
              <a:buNone/>
            </a:pPr>
            <a:r>
              <a:rPr lang="fr-FR" sz="1400" dirty="0" smtClean="0"/>
              <a:t>→ Revoir l’initialisation de la simulation 2D</a:t>
            </a:r>
            <a:endParaRPr lang="fr-FR" sz="14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938547" y="2591326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C00000"/>
                </a:solidFill>
              </a:rPr>
              <a:t>+ 10 cm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88" y="2962645"/>
            <a:ext cx="3731895" cy="276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87" y="2962646"/>
            <a:ext cx="3731895" cy="276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28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 Application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496944" cy="4975448"/>
          </a:xfrm>
        </p:spPr>
        <p:txBody>
          <a:bodyPr/>
          <a:lstStyle/>
          <a:p>
            <a:r>
              <a:rPr lang="fr-FR" sz="1800" dirty="0" smtClean="0"/>
              <a:t>Bassin </a:t>
            </a:r>
            <a:r>
              <a:rPr lang="fr-FR" sz="1800" dirty="0" smtClean="0"/>
              <a:t>versant du Strengbach (collaboration avec le </a:t>
            </a:r>
            <a:r>
              <a:rPr lang="fr-FR" sz="1800" dirty="0" err="1" smtClean="0"/>
              <a:t>LHyGes</a:t>
            </a:r>
            <a:r>
              <a:rPr lang="fr-FR" sz="1800" dirty="0" smtClean="0"/>
              <a:t>, Strasbourg)</a:t>
            </a:r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12" name="Picture 6" descr="Z:\hydrogeol\mmaquin\Strengbach\2_Reunions\2.30juin-1erjuillet\Photos Strengbach - 1er juillet\DSC031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9247" y="2286193"/>
            <a:ext cx="2071125" cy="155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contenu 3"/>
          <p:cNvSpPr txBox="1">
            <a:spLocks/>
          </p:cNvSpPr>
          <p:nvPr/>
        </p:nvSpPr>
        <p:spPr>
          <a:xfrm>
            <a:off x="1531814" y="4005064"/>
            <a:ext cx="4842416" cy="1712382"/>
          </a:xfrm>
          <a:prstGeom prst="rect">
            <a:avLst/>
          </a:prstGeom>
        </p:spPr>
        <p:txBody>
          <a:bodyPr/>
          <a:lstStyle>
            <a:lvl1pPr marL="4762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6200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81100" indent="-228600" algn="l" defTabSz="914400" rtl="0" eaLnBrk="1" latinLnBrk="0" hangingPunct="1">
              <a:spcBef>
                <a:spcPct val="20000"/>
              </a:spcBef>
              <a:buSzPct val="50000"/>
              <a:buFont typeface="Courier New" panose="02070309020205020404" pitchFamily="49" charset="0"/>
              <a:buChar char="o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0" lvl="1" indent="0">
              <a:buFont typeface="Arial" panose="020B0604020202020204" pitchFamily="34" charset="0"/>
              <a:buNone/>
            </a:pPr>
            <a:r>
              <a:rPr lang="fr-FR" sz="1600" dirty="0" smtClean="0"/>
              <a:t>80 ha</a:t>
            </a:r>
          </a:p>
          <a:p>
            <a:pPr marL="190500" lvl="1" indent="0">
              <a:buFont typeface="Arial" panose="020B0604020202020204" pitchFamily="34" charset="0"/>
              <a:buNone/>
            </a:pPr>
            <a:r>
              <a:rPr lang="fr-FR" sz="1600" dirty="0" smtClean="0"/>
              <a:t>Climat océanique montagnard</a:t>
            </a:r>
          </a:p>
          <a:p>
            <a:pPr marL="190500" lvl="1" indent="0">
              <a:buFont typeface="Arial" panose="020B0604020202020204" pitchFamily="34" charset="0"/>
              <a:buNone/>
            </a:pPr>
            <a:r>
              <a:rPr lang="fr-FR" sz="1600" dirty="0" smtClean="0"/>
              <a:t>Précipitations : 1400 mm/an</a:t>
            </a:r>
          </a:p>
          <a:p>
            <a:pPr marL="190500" lvl="1" indent="0">
              <a:buFont typeface="Arial" panose="020B0604020202020204" pitchFamily="34" charset="0"/>
              <a:buNone/>
            </a:pPr>
            <a:r>
              <a:rPr lang="fr-FR" sz="1600" dirty="0" smtClean="0"/>
              <a:t>90 % de forêt :</a:t>
            </a:r>
            <a:endParaRPr lang="en-GB" sz="1600" dirty="0" smtClean="0"/>
          </a:p>
          <a:p>
            <a:pPr lvl="1"/>
            <a:r>
              <a:rPr lang="fr-FR" sz="1600" dirty="0" smtClean="0"/>
              <a:t>80 % de résineux (épicéas principalement) </a:t>
            </a:r>
          </a:p>
          <a:p>
            <a:pPr lvl="1"/>
            <a:r>
              <a:rPr lang="fr-FR" sz="1600" dirty="0" smtClean="0"/>
              <a:t>20 % de feuillus (hêtres principalement) </a:t>
            </a:r>
            <a:endParaRPr lang="fr-FR" dirty="0" smtClean="0"/>
          </a:p>
          <a:p>
            <a:pPr marL="190500" lvl="1" indent="0">
              <a:buFont typeface="Arial" panose="020B0604020202020204" pitchFamily="34" charset="0"/>
              <a:buNone/>
            </a:pPr>
            <a:endParaRPr lang="fr-FR" dirty="0" smtClean="0"/>
          </a:p>
        </p:txBody>
      </p:sp>
      <p:pic>
        <p:nvPicPr>
          <p:cNvPr id="3074" name="Picture 2" descr="http://enrhy.unistra.fr/Photos_logos/Logo%20Lhyges%201%5B2%5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244" y="4077072"/>
            <a:ext cx="1212108" cy="66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yges.unistra.fr/spip.php?action=acceder_document&amp;arg=401&amp;cle=f8463901746ff2aa3aa72a0acb7d5fdbe347a8c7&amp;file=jpg%2Flogo-ohge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968" y="4989614"/>
            <a:ext cx="640659" cy="96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4751" y="2369369"/>
            <a:ext cx="1432611" cy="10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2782182" y="1916832"/>
            <a:ext cx="2467025" cy="1775324"/>
            <a:chOff x="1619672" y="1841559"/>
            <a:chExt cx="2467025" cy="1775324"/>
          </a:xfrm>
        </p:grpSpPr>
        <p:grpSp>
          <p:nvGrpSpPr>
            <p:cNvPr id="18" name="Groupe 17"/>
            <p:cNvGrpSpPr/>
            <p:nvPr/>
          </p:nvGrpSpPr>
          <p:grpSpPr>
            <a:xfrm>
              <a:off x="1619672" y="1841559"/>
              <a:ext cx="2467025" cy="1775324"/>
              <a:chOff x="1763688" y="1755881"/>
              <a:chExt cx="2467025" cy="1775324"/>
            </a:xfrm>
          </p:grpSpPr>
          <p:pic>
            <p:nvPicPr>
              <p:cNvPr id="21" name="Picture 2" descr="Z:\hydrogeol\mmaquin\Strengbach\30juin-1erjuillet\Données Marie-Claire Pierret\MNT-LIDAR.png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763688" y="1755881"/>
                <a:ext cx="2466117" cy="16286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ZoneTexte 21"/>
              <p:cNvSpPr txBox="1"/>
              <p:nvPr/>
            </p:nvSpPr>
            <p:spPr>
              <a:xfrm>
                <a:off x="2412668" y="3284984"/>
                <a:ext cx="181804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Modèle numérique de terrain</a:t>
                </a:r>
                <a:endParaRPr lang="fr-FR" sz="1000" dirty="0"/>
              </a:p>
            </p:txBody>
          </p:sp>
        </p:grpSp>
        <p:pic>
          <p:nvPicPr>
            <p:cNvPr id="19" name="Picture 2" descr="Z:\hydrogeol\mmaquin\Strengbach\30juin-1erjuillet\Données Marie-Claire Pierret\MNT-LIDAR.png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37163" y="1872658"/>
              <a:ext cx="610322" cy="554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3131840" y="2924944"/>
              <a:ext cx="4318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260 m</a:t>
              </a:r>
              <a:endParaRPr lang="en-GB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604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 Applicatio</a:t>
            </a:r>
            <a:r>
              <a:rPr lang="fr-FR" dirty="0"/>
              <a:t>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352928" cy="4975448"/>
          </a:xfrm>
        </p:spPr>
        <p:txBody>
          <a:bodyPr/>
          <a:lstStyle/>
          <a:p>
            <a:r>
              <a:rPr lang="fr-FR" sz="1800" dirty="0" smtClean="0"/>
              <a:t>Bassin </a:t>
            </a:r>
            <a:r>
              <a:rPr lang="fr-FR" sz="1800" dirty="0" smtClean="0"/>
              <a:t>versant du Strengbach (collaboration avec le </a:t>
            </a:r>
            <a:r>
              <a:rPr lang="fr-FR" sz="1800" dirty="0" err="1" smtClean="0"/>
              <a:t>LHyGes</a:t>
            </a:r>
            <a:r>
              <a:rPr lang="fr-FR" sz="1800" dirty="0" smtClean="0"/>
              <a:t>, Strasbourg)</a:t>
            </a:r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4751" y="2369369"/>
            <a:ext cx="1432611" cy="10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2782182" y="1916832"/>
            <a:ext cx="2467025" cy="1775324"/>
            <a:chOff x="1619672" y="1841559"/>
            <a:chExt cx="2467025" cy="1775324"/>
          </a:xfrm>
        </p:grpSpPr>
        <p:grpSp>
          <p:nvGrpSpPr>
            <p:cNvPr id="7" name="Groupe 6"/>
            <p:cNvGrpSpPr/>
            <p:nvPr/>
          </p:nvGrpSpPr>
          <p:grpSpPr>
            <a:xfrm>
              <a:off x="1619672" y="1841559"/>
              <a:ext cx="2467025" cy="1775324"/>
              <a:chOff x="1763688" y="1755881"/>
              <a:chExt cx="2467025" cy="1775324"/>
            </a:xfrm>
          </p:grpSpPr>
          <p:pic>
            <p:nvPicPr>
              <p:cNvPr id="10" name="Picture 2" descr="Z:\hydrogeol\mmaquin\Strengbach\30juin-1erjuillet\Données Marie-Claire Pierret\MNT-LIDAR.pn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763688" y="1755881"/>
                <a:ext cx="2466117" cy="16286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ZoneTexte 10"/>
              <p:cNvSpPr txBox="1"/>
              <p:nvPr/>
            </p:nvSpPr>
            <p:spPr>
              <a:xfrm>
                <a:off x="2412668" y="3284984"/>
                <a:ext cx="181804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Modèle numérique de terrain</a:t>
                </a:r>
                <a:endParaRPr lang="fr-FR" sz="1000" dirty="0"/>
              </a:p>
            </p:txBody>
          </p:sp>
        </p:grpSp>
        <p:pic>
          <p:nvPicPr>
            <p:cNvPr id="8" name="Picture 2" descr="Z:\hydrogeol\mmaquin\Strengbach\30juin-1erjuillet\Données Marie-Claire Pierret\MNT-LIDAR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37163" y="1872658"/>
              <a:ext cx="610322" cy="554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ZoneTexte 8"/>
            <p:cNvSpPr txBox="1"/>
            <p:nvPr/>
          </p:nvSpPr>
          <p:spPr>
            <a:xfrm>
              <a:off x="3131840" y="2924944"/>
              <a:ext cx="4318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260 m</a:t>
              </a:r>
              <a:endParaRPr lang="en-GB" sz="700" dirty="0"/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258" y="2852936"/>
            <a:ext cx="3694198" cy="282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e 16"/>
          <p:cNvGrpSpPr/>
          <p:nvPr/>
        </p:nvGrpSpPr>
        <p:grpSpPr>
          <a:xfrm>
            <a:off x="261305" y="2675467"/>
            <a:ext cx="4365353" cy="3525515"/>
            <a:chOff x="261305" y="2675467"/>
            <a:chExt cx="4365353" cy="3525515"/>
          </a:xfrm>
        </p:grpSpPr>
        <p:sp>
          <p:nvSpPr>
            <p:cNvPr id="18" name="Ellipse 17"/>
            <p:cNvSpPr/>
            <p:nvPr/>
          </p:nvSpPr>
          <p:spPr>
            <a:xfrm>
              <a:off x="4099486" y="2675467"/>
              <a:ext cx="527172" cy="2772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948760" y="5954761"/>
              <a:ext cx="230425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fr-FR" altLang="fr-FR" sz="1000" dirty="0" smtClean="0">
                  <a:solidFill>
                    <a:srgbClr val="595959"/>
                  </a:solidFill>
                </a:rPr>
                <a:t>Profondeur de la nappe le 28/07/1998</a:t>
              </a:r>
              <a:endParaRPr lang="fr-FR" altLang="fr-FR" sz="1000" dirty="0">
                <a:solidFill>
                  <a:srgbClr val="595959"/>
                </a:solidFill>
              </a:endParaRPr>
            </a:p>
          </p:txBody>
        </p:sp>
        <p:pic>
          <p:nvPicPr>
            <p:cNvPr id="20" name="Picture 12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8093"/>
            <a:stretch>
              <a:fillRect/>
            </a:stretch>
          </p:blipFill>
          <p:spPr>
            <a:xfrm>
              <a:off x="261305" y="3778760"/>
              <a:ext cx="3750000" cy="2133195"/>
            </a:xfrm>
            <a:prstGeom prst="rect">
              <a:avLst/>
            </a:prstGeom>
            <a:noFill/>
            <a:ln/>
          </p:spPr>
        </p:pic>
        <p:cxnSp>
          <p:nvCxnSpPr>
            <p:cNvPr id="21" name="Connecteur droit avec flèche 20"/>
            <p:cNvCxnSpPr>
              <a:stCxn id="18" idx="3"/>
            </p:cNvCxnSpPr>
            <p:nvPr/>
          </p:nvCxnSpPr>
          <p:spPr>
            <a:xfrm flipH="1">
              <a:off x="2964987" y="2912073"/>
              <a:ext cx="1211702" cy="8666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Connecteur droit avec flèche 21"/>
          <p:cNvCxnSpPr>
            <a:endCxn id="16" idx="1"/>
          </p:cNvCxnSpPr>
          <p:nvPr/>
        </p:nvCxnSpPr>
        <p:spPr>
          <a:xfrm flipV="1">
            <a:off x="3302937" y="4267916"/>
            <a:ext cx="1679321" cy="4572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77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 Application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424936" cy="4975448"/>
              </a:xfrm>
            </p:spPr>
            <p:txBody>
              <a:bodyPr/>
              <a:lstStyle/>
              <a:p>
                <a:r>
                  <a:rPr lang="fr-FR" sz="1800" dirty="0" smtClean="0"/>
                  <a:t>Bassin </a:t>
                </a:r>
                <a:r>
                  <a:rPr lang="fr-FR" sz="1800" dirty="0" smtClean="0"/>
                  <a:t>versant du Strengbach (collaboration avec le </a:t>
                </a:r>
                <a:r>
                  <a:rPr lang="fr-FR" sz="1800" dirty="0" err="1" smtClean="0"/>
                  <a:t>LHyGes</a:t>
                </a:r>
                <a:r>
                  <a:rPr lang="fr-FR" sz="1800" dirty="0" smtClean="0"/>
                  <a:t>, Strasbourg)</a:t>
                </a:r>
              </a:p>
              <a:p>
                <a:pPr lvl="1"/>
                <a:endParaRPr lang="fr-FR" sz="1600" dirty="0"/>
              </a:p>
              <a:p>
                <a:pPr lvl="1"/>
                <a:r>
                  <a:rPr lang="fr-FR" sz="1600" dirty="0" smtClean="0"/>
                  <a:t>Forçage :</a:t>
                </a:r>
              </a:p>
              <a:p>
                <a:pPr lvl="2"/>
                <a:r>
                  <a:rPr lang="fr-FR" sz="1600" dirty="0" smtClean="0"/>
                  <a:t>Données mesurées : Pluviométrie, Température de l’air, Vent</a:t>
                </a:r>
              </a:p>
              <a:p>
                <a:pPr lvl="2"/>
                <a:r>
                  <a:rPr lang="fr-FR" sz="1600" dirty="0" smtClean="0"/>
                  <a:t>Base de données Safran : Rayonnement incident, Pression à la surface, Humidité spécifique</a:t>
                </a:r>
              </a:p>
              <a:p>
                <a:pPr lvl="2"/>
                <a:endParaRPr lang="fr-FR" sz="1600" dirty="0"/>
              </a:p>
              <a:p>
                <a:pPr lvl="1"/>
                <a:r>
                  <a:rPr lang="fr-FR" sz="1600" dirty="0" smtClean="0"/>
                  <a:t>Sol : paramètres extraits de la thèse de P. </a:t>
                </a:r>
                <a:r>
                  <a:rPr lang="fr-FR" sz="1600" dirty="0" smtClean="0"/>
                  <a:t>Biron </a:t>
                </a:r>
                <a:r>
                  <a:rPr lang="fr-FR" sz="1200" dirty="0" smtClean="0"/>
                  <a:t>[Université Louis Pasteur, 1994]</a:t>
                </a:r>
                <a:endParaRPr lang="fr-FR" sz="1200" dirty="0" smtClean="0"/>
              </a:p>
              <a:p>
                <a:pPr lvl="2"/>
                <a:r>
                  <a:rPr lang="fr-FR" sz="1600" dirty="0" smtClean="0"/>
                  <a:t>Variation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fr-FR" sz="1600" b="0" i="1" smtClean="0">
                            <a:latin typeface="Cambria Math"/>
                          </a:rPr>
                          <m:t>𝑠𝑎𝑡</m:t>
                        </m:r>
                      </m:sub>
                    </m:sSub>
                    <m:r>
                      <a:rPr lang="fr-FR" sz="16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fr-FR" sz="16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fr-FR" sz="1600" b="0" i="1" smtClean="0">
                        <a:latin typeface="Cambria Math"/>
                      </a:rPr>
                      <m:t>, </m:t>
                    </m:r>
                    <m:r>
                      <a:rPr lang="fr-FR" sz="1600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fr-FR" sz="1600" dirty="0" smtClean="0"/>
                  <a:t> (Van Genuchten) </a:t>
                </a:r>
                <a:r>
                  <a:rPr lang="fr-FR" sz="1600" dirty="0" smtClean="0"/>
                  <a:t>en fonction de la profondeur</a:t>
                </a:r>
              </a:p>
              <a:p>
                <a:pPr lvl="2"/>
                <a:endParaRPr lang="fr-FR" sz="1600" dirty="0"/>
              </a:p>
              <a:p>
                <a:pPr lvl="1"/>
                <a:r>
                  <a:rPr lang="fr-FR" sz="1600" dirty="0" smtClean="0"/>
                  <a:t>Profil racinaire : données de terrain</a:t>
                </a:r>
              </a:p>
              <a:p>
                <a:pPr lvl="1"/>
                <a:endParaRPr lang="fr-FR" sz="2800" dirty="0"/>
              </a:p>
              <a:p>
                <a:pPr lvl="1"/>
                <a:r>
                  <a:rPr lang="fr-FR" sz="1600" dirty="0" smtClean="0"/>
                  <a:t>Prise </a:t>
                </a:r>
                <a:r>
                  <a:rPr lang="fr-FR" sz="1600" dirty="0" smtClean="0"/>
                  <a:t>en compte d’une macroporosité de surface (racines</a:t>
                </a:r>
                <a:r>
                  <a:rPr lang="fr-FR" sz="1600" dirty="0" smtClean="0"/>
                  <a:t>)</a:t>
                </a:r>
              </a:p>
              <a:p>
                <a:pPr lvl="2"/>
                <a:r>
                  <a:rPr lang="fr-FR" sz="1600" dirty="0" smtClean="0"/>
                  <a:t>Augmentation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fr-FR" sz="1600" i="1">
                            <a:latin typeface="Cambria Math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fr-FR" sz="1600" dirty="0" smtClean="0"/>
                  <a:t> sur les 60 premiers cm de sol</a:t>
                </a:r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424936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3" r="19092" b="20152"/>
          <a:stretch/>
        </p:blipFill>
        <p:spPr bwMode="auto">
          <a:xfrm>
            <a:off x="4860032" y="3933056"/>
            <a:ext cx="1872208" cy="98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79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 Application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424936" cy="4975448"/>
          </a:xfrm>
        </p:spPr>
        <p:txBody>
          <a:bodyPr/>
          <a:lstStyle/>
          <a:p>
            <a:r>
              <a:rPr lang="fr-FR" sz="1800" dirty="0" smtClean="0"/>
              <a:t>Bassin </a:t>
            </a:r>
            <a:r>
              <a:rPr lang="fr-FR" sz="1800" dirty="0" smtClean="0"/>
              <a:t>versant du Strengbach (collaboration avec le </a:t>
            </a:r>
            <a:r>
              <a:rPr lang="fr-FR" sz="1800" dirty="0" err="1" smtClean="0"/>
              <a:t>LHyGes</a:t>
            </a:r>
            <a:r>
              <a:rPr lang="fr-FR" sz="1800" dirty="0" smtClean="0"/>
              <a:t>, Strasbourg)</a:t>
            </a:r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103942" cy="355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155" y="1844825"/>
            <a:ext cx="4120325" cy="355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237" y="5661897"/>
            <a:ext cx="1440160" cy="32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25" y="5661897"/>
            <a:ext cx="1408748" cy="33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90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5173847" cy="4975448"/>
              </a:xfrm>
            </p:spPr>
            <p:txBody>
              <a:bodyPr/>
              <a:lstStyle/>
              <a:p>
                <a:r>
                  <a:rPr lang="fr-FR" sz="1800" dirty="0" smtClean="0"/>
                  <a:t>Fonction de drainage basée :</a:t>
                </a:r>
              </a:p>
              <a:p>
                <a:pPr lvl="1"/>
                <a:r>
                  <a:rPr lang="fr-FR" sz="1600" dirty="0" smtClean="0"/>
                  <a:t>sur une distinction de différentes phases de </a:t>
                </a:r>
                <a:r>
                  <a:rPr lang="fr-FR" sz="1600" b="1" dirty="0" smtClean="0"/>
                  <a:t>décharge / recharge</a:t>
                </a:r>
              </a:p>
              <a:p>
                <a:pPr lvl="1"/>
                <a:r>
                  <a:rPr lang="fr-FR" sz="1600" dirty="0" smtClean="0"/>
                  <a:t>sur une hypothèse de </a:t>
                </a:r>
                <a:r>
                  <a:rPr lang="fr-FR" sz="1600" b="1" dirty="0" smtClean="0"/>
                  <a:t>linéarité</a:t>
                </a:r>
                <a:r>
                  <a:rPr lang="fr-FR" sz="1600" dirty="0" smtClean="0"/>
                  <a:t> de la nappe</a:t>
                </a:r>
              </a:p>
              <a:p>
                <a:pPr lvl="1"/>
                <a:r>
                  <a:rPr lang="fr-FR" sz="1600" dirty="0" smtClean="0"/>
                  <a:t>sur deux paramètres :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solidFill>
                          <a:srgbClr val="C00000"/>
                        </a:solidFill>
                        <a:latin typeface="Cambria Math"/>
                      </a:rPr>
                      <m:t>i</m:t>
                    </m:r>
                    <m:d>
                      <m:dPr>
                        <m:ctrlPr>
                          <a:rPr lang="fr-FR" sz="1600" b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</m:oMath>
                </a14:m>
                <a:r>
                  <a:rPr lang="fr-FR" sz="1600" dirty="0" smtClean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suint</m:t>
                        </m:r>
                      </m:sub>
                    </m:sSub>
                    <m:r>
                      <a:rPr lang="fr-FR" sz="1600" b="0" i="0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fr-FR" sz="1600" b="0" i="0" smtClean="0">
                        <a:solidFill>
                          <a:srgbClr val="C00000"/>
                        </a:solidFill>
                        <a:latin typeface="Cambria Math"/>
                      </a:rPr>
                      <m:t>t</m:t>
                    </m:r>
                    <m:r>
                      <a:rPr lang="fr-FR" sz="1600" b="0" i="0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fr-FR" sz="1600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fr-FR" sz="1600" dirty="0" smtClean="0"/>
                  <a:t>sur des hypothèses pour leur évolution temporelle</a:t>
                </a:r>
                <a:endParaRPr lang="fr-FR" sz="1600" dirty="0" smtClean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r>
                  <a:rPr lang="fr-FR" sz="1800" dirty="0" smtClean="0"/>
                  <a:t>Très bons résultats </a:t>
                </a:r>
              </a:p>
              <a:p>
                <a:pPr lvl="1"/>
                <a:r>
                  <a:rPr lang="fr-FR" sz="1600" dirty="0" smtClean="0"/>
                  <a:t>Sur des cas tests simples</a:t>
                </a:r>
              </a:p>
              <a:p>
                <a:pPr lvl="1"/>
                <a:r>
                  <a:rPr lang="fr-FR" sz="1600" dirty="0" smtClean="0"/>
                  <a:t>Sur un cas test avec un forçage complet</a:t>
                </a:r>
              </a:p>
              <a:p>
                <a:pPr lvl="1"/>
                <a:r>
                  <a:rPr lang="fr-FR" sz="1600" dirty="0" smtClean="0"/>
                  <a:t>Sur le piézomètre A du bassin versant du Strengbach</a:t>
                </a:r>
                <a:endParaRPr lang="fr-FR" sz="16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5173847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5436096" y="1242187"/>
            <a:ext cx="3384376" cy="4131029"/>
            <a:chOff x="5006173" y="862261"/>
            <a:chExt cx="4022305" cy="490969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02"/>
            <a:stretch/>
          </p:blipFill>
          <p:spPr bwMode="auto">
            <a:xfrm>
              <a:off x="7108660" y="3703318"/>
              <a:ext cx="1531654" cy="1530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173" y="862261"/>
              <a:ext cx="4022305" cy="2206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Connecteur droit avec flèche 6"/>
            <p:cNvCxnSpPr/>
            <p:nvPr/>
          </p:nvCxnSpPr>
          <p:spPr>
            <a:xfrm>
              <a:off x="7490460" y="3253973"/>
              <a:ext cx="0" cy="4333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Parallélogramme 7"/>
            <p:cNvSpPr/>
            <p:nvPr/>
          </p:nvSpPr>
          <p:spPr>
            <a:xfrm rot="16200000" flipV="1">
              <a:off x="7017845" y="1676375"/>
              <a:ext cx="936773" cy="288032"/>
            </a:xfrm>
            <a:prstGeom prst="parallelogram">
              <a:avLst>
                <a:gd name="adj" fmla="val 28307"/>
              </a:avLst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5292080" y="3068960"/>
              <a:ext cx="219838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6084168" y="3039140"/>
              <a:ext cx="720080" cy="370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C00000"/>
                  </a:solidFill>
                </a:rPr>
                <a:t>L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7494655" y="5011838"/>
              <a:ext cx="0" cy="43338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7007554" y="5445223"/>
              <a:ext cx="974200" cy="326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rgbClr val="C00000"/>
                  </a:solidFill>
                </a:rPr>
                <a:t>drainage</a:t>
              </a:r>
              <a:endParaRPr lang="en-GB" sz="9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561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</p:spPr>
            <p:txBody>
              <a:bodyPr/>
              <a:lstStyle/>
              <a:p>
                <a:r>
                  <a:rPr lang="fr-FR" sz="1800" dirty="0" smtClean="0"/>
                  <a:t>Perspectives :</a:t>
                </a:r>
              </a:p>
              <a:p>
                <a:pPr lvl="1"/>
                <a:r>
                  <a:rPr lang="fr-FR" sz="1600" dirty="0" smtClean="0"/>
                  <a:t>Poursuite </a:t>
                </a:r>
                <a:r>
                  <a:rPr lang="fr-FR" sz="1600" dirty="0" smtClean="0"/>
                  <a:t>des tests de la fonction de drainage :</a:t>
                </a:r>
                <a:endParaRPr lang="fr-FR" sz="1600" dirty="0" smtClean="0"/>
              </a:p>
              <a:p>
                <a:pPr lvl="2"/>
                <a:r>
                  <a:rPr lang="fr-FR" sz="1400" dirty="0" smtClean="0"/>
                  <a:t>Piézomètres C et D </a:t>
                </a:r>
                <a:r>
                  <a:rPr lang="fr-FR" sz="1400" dirty="0" smtClean="0"/>
                  <a:t>du Strengbach</a:t>
                </a:r>
              </a:p>
              <a:p>
                <a:pPr lvl="2"/>
                <a:r>
                  <a:rPr lang="fr-FR" sz="1400" dirty="0" smtClean="0"/>
                  <a:t>Un point de mesure de la teneur en </a:t>
                </a:r>
                <a:r>
                  <a:rPr lang="fr-FR" sz="1400" dirty="0" smtClean="0"/>
                  <a:t>eau à différentes profondeurs sur le bassin versant du </a:t>
                </a:r>
                <a:r>
                  <a:rPr lang="fr-FR" sz="1400" dirty="0" err="1" smtClean="0"/>
                  <a:t>Little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Washita</a:t>
                </a:r>
                <a:endParaRPr lang="fr-FR" sz="1400" dirty="0" smtClean="0"/>
              </a:p>
              <a:p>
                <a:pPr lvl="2"/>
                <a:endParaRPr lang="fr-FR" sz="1600" dirty="0"/>
              </a:p>
              <a:p>
                <a:pPr lvl="1"/>
                <a:r>
                  <a:rPr lang="fr-FR" sz="1600" dirty="0" smtClean="0"/>
                  <a:t>Estimation des flux d’évapotranspiration à partir du modèle de colonne :</a:t>
                </a:r>
              </a:p>
              <a:p>
                <a:pPr lvl="2"/>
                <a:r>
                  <a:rPr lang="fr-FR" sz="1600" dirty="0" smtClean="0"/>
                  <a:t>Utiliser :</a:t>
                </a:r>
              </a:p>
              <a:p>
                <a:pPr lvl="3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400" smtClean="0">
                        <a:solidFill>
                          <a:schemeClr val="tx1"/>
                        </a:solidFill>
                        <a:latin typeface="Cambria Math"/>
                      </a:rPr>
                      <m:t>i</m:t>
                    </m:r>
                    <m:d>
                      <m:dPr>
                        <m:ctrlPr>
                          <a:rPr lang="fr-FR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40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</m:oMath>
                </a14:m>
                <a:r>
                  <a:rPr lang="fr-FR" sz="1400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400">
                            <a:solidFill>
                              <a:schemeClr val="tx1"/>
                            </a:solidFill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400">
                            <a:solidFill>
                              <a:schemeClr val="tx1"/>
                            </a:solidFill>
                            <a:latin typeface="Cambria Math"/>
                          </a:rPr>
                          <m:t>suint</m:t>
                        </m:r>
                      </m:sub>
                    </m:sSub>
                    <m:r>
                      <a:rPr lang="fr-FR" sz="140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fr-FR" sz="1400">
                        <a:solidFill>
                          <a:schemeClr val="tx1"/>
                        </a:solidFill>
                        <a:latin typeface="Cambria Math"/>
                      </a:rPr>
                      <m:t>t</m:t>
                    </m:r>
                    <m:r>
                      <a:rPr lang="fr-FR" sz="140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fr-FR" sz="1400" dirty="0" smtClean="0">
                  <a:solidFill>
                    <a:schemeClr val="tx1"/>
                  </a:solidFill>
                </a:endParaRPr>
              </a:p>
              <a:p>
                <a:pPr lvl="3"/>
                <a:r>
                  <a:rPr lang="fr-FR" sz="1400" dirty="0" smtClean="0">
                    <a:solidFill>
                      <a:schemeClr val="tx1"/>
                    </a:solidFill>
                  </a:rPr>
                  <a:t>Relations entre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400" b="0" i="0" smtClean="0">
                        <a:solidFill>
                          <a:schemeClr val="tx1"/>
                        </a:solidFill>
                        <a:latin typeface="Cambria Math"/>
                      </a:rPr>
                      <m:t>E</m:t>
                    </m:r>
                    <m:sSub>
                      <m:sSubPr>
                        <m:ctrlPr>
                          <a:rPr lang="fr-FR" sz="1400" b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fr-FR" sz="1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fr-FR" sz="1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el</m:t>
                        </m:r>
                      </m:sub>
                    </m:sSub>
                    <m:r>
                      <a:rPr lang="fr-FR" sz="1400" b="0" i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fr-FR" sz="1400" b="0" i="0" smtClean="0">
                        <a:solidFill>
                          <a:schemeClr val="tx1"/>
                        </a:solidFill>
                        <a:latin typeface="Cambria Math"/>
                      </a:rPr>
                      <m:t>ETP</m:t>
                    </m:r>
                  </m:oMath>
                </a14:m>
                <a:r>
                  <a:rPr lang="fr-FR" sz="1400" dirty="0" smtClean="0">
                    <a:solidFill>
                      <a:schemeClr val="tx1"/>
                    </a:solidFill>
                  </a:rPr>
                  <a:t> et profondeur de nappe</a:t>
                </a:r>
                <a:endParaRPr lang="fr-FR" sz="1400" dirty="0">
                  <a:solidFill>
                    <a:schemeClr val="tx1"/>
                  </a:solidFill>
                </a:endParaRPr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 smtClean="0"/>
              </a:p>
              <a:p>
                <a:pPr lvl="2"/>
                <a:endParaRPr lang="fr-FR" sz="16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8136904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1403648" y="4156842"/>
            <a:ext cx="3697269" cy="1952735"/>
            <a:chOff x="539363" y="3691622"/>
            <a:chExt cx="3888622" cy="220416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363" y="3691622"/>
              <a:ext cx="3888622" cy="2204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Parallélogramme 5"/>
            <p:cNvSpPr/>
            <p:nvPr/>
          </p:nvSpPr>
          <p:spPr>
            <a:xfrm rot="16200000" flipV="1">
              <a:off x="2491591" y="4478255"/>
              <a:ext cx="884595" cy="242351"/>
            </a:xfrm>
            <a:prstGeom prst="parallelogram">
              <a:avLst>
                <a:gd name="adj" fmla="val 28307"/>
              </a:avLst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40968"/>
            <a:ext cx="2520280" cy="308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72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subTitle" idx="1"/>
          </p:nvPr>
        </p:nvSpPr>
        <p:spPr>
          <a:xfrm>
            <a:off x="755576" y="3595464"/>
            <a:ext cx="7088832" cy="1273696"/>
          </a:xfrm>
        </p:spPr>
        <p:txBody>
          <a:bodyPr/>
          <a:lstStyle/>
          <a:p>
            <a:r>
              <a:rPr lang="fr-FR" sz="3200" dirty="0" smtClean="0">
                <a:latin typeface="Adobe Garamond Pro Bold" pitchFamily="18" charset="0"/>
              </a:rPr>
              <a:t>Merci pour votre </a:t>
            </a:r>
          </a:p>
          <a:p>
            <a:r>
              <a:rPr lang="fr-FR" sz="3200" dirty="0" smtClean="0">
                <a:latin typeface="Adobe Garamond Pro Bold" pitchFamily="18" charset="0"/>
              </a:rPr>
              <a:t>attention</a:t>
            </a:r>
            <a:endParaRPr lang="fr-FR" sz="3200" dirty="0">
              <a:latin typeface="Adobe Garamond Pro Bold" pitchFamily="18" charset="0"/>
            </a:endParaRPr>
          </a:p>
        </p:txBody>
      </p:sp>
      <p:pic>
        <p:nvPicPr>
          <p:cNvPr id="6" name="Picture 20" descr="Water_question_mark_by_shorty9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429000"/>
            <a:ext cx="2232025" cy="147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977937" y="6367776"/>
            <a:ext cx="2133600" cy="365125"/>
          </a:xfrm>
        </p:spPr>
        <p:txBody>
          <a:bodyPr/>
          <a:lstStyle/>
          <a:p>
            <a:fld id="{79EBE127-A3BD-4692-BC7A-99FA5BC09F92}" type="slidenum">
              <a:rPr lang="fr-FR" b="1" smtClean="0"/>
              <a:t>28</a:t>
            </a:fld>
            <a:endParaRPr lang="fr-FR" b="1" dirty="0"/>
          </a:p>
        </p:txBody>
      </p:sp>
      <p:sp>
        <p:nvSpPr>
          <p:cNvPr id="7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88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136904" cy="497544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fr-FR" sz="1200" dirty="0"/>
              <a:t>Biron, Philippe. “Le cycle de l’eau en forêt de moyenne montagne: flux de </a:t>
            </a:r>
            <a:r>
              <a:rPr lang="fr-FR" sz="1200" dirty="0" err="1"/>
              <a:t>sêve</a:t>
            </a:r>
            <a:r>
              <a:rPr lang="fr-FR" sz="1200" dirty="0"/>
              <a:t> et bilans hydriques </a:t>
            </a:r>
            <a:r>
              <a:rPr lang="fr-FR" sz="1200" dirty="0" err="1"/>
              <a:t>stationnels</a:t>
            </a:r>
            <a:r>
              <a:rPr lang="fr-FR" sz="1200" dirty="0"/>
              <a:t>.” Thèse de doctorat, Université Louis Pasteur, 1994.</a:t>
            </a:r>
          </a:p>
          <a:p>
            <a:pPr>
              <a:spcBef>
                <a:spcPts val="1800"/>
              </a:spcBef>
            </a:pPr>
            <a:r>
              <a:rPr lang="fr-FR" sz="1200" dirty="0"/>
              <a:t>Hillel, Daniel. </a:t>
            </a:r>
            <a:r>
              <a:rPr lang="fr-FR" sz="1200" i="1" dirty="0"/>
              <a:t>Introduction to </a:t>
            </a:r>
            <a:r>
              <a:rPr lang="fr-FR" sz="1200" i="1" dirty="0" err="1"/>
              <a:t>environmental</a:t>
            </a:r>
            <a:r>
              <a:rPr lang="fr-FR" sz="1200" i="1" dirty="0"/>
              <a:t> </a:t>
            </a:r>
            <a:r>
              <a:rPr lang="fr-FR" sz="1200" i="1" dirty="0" err="1"/>
              <a:t>soil</a:t>
            </a:r>
            <a:r>
              <a:rPr lang="fr-FR" sz="1200" i="1" dirty="0"/>
              <a:t> </a:t>
            </a:r>
            <a:r>
              <a:rPr lang="fr-FR" sz="1200" i="1" dirty="0" err="1"/>
              <a:t>physics</a:t>
            </a:r>
            <a:r>
              <a:rPr lang="fr-FR" sz="1200" dirty="0"/>
              <a:t>. </a:t>
            </a:r>
            <a:r>
              <a:rPr lang="en-US" sz="1200" dirty="0"/>
              <a:t>1 vols. Amsterdam, Pays-Bas: Academic Press, 2004.</a:t>
            </a:r>
            <a:endParaRPr lang="fr-FR" sz="1200" dirty="0"/>
          </a:p>
          <a:p>
            <a:pPr>
              <a:spcBef>
                <a:spcPts val="1800"/>
              </a:spcBef>
            </a:pPr>
            <a:r>
              <a:rPr lang="en-US" sz="1200" dirty="0"/>
              <a:t>Kollet, Stefan J., and Reed M. Maxwell. “Capturing the Influence of Groundwater Dynamics on Land Surface Processes Using an Integrated, Distributed Watershed Model.” </a:t>
            </a:r>
            <a:r>
              <a:rPr lang="en-US" sz="1200" i="1" dirty="0"/>
              <a:t>Water Resources Research</a:t>
            </a:r>
            <a:r>
              <a:rPr lang="en-US" sz="1200" dirty="0"/>
              <a:t> 44, no. 2 (February 2, 2008): W02402. doi:10.1029/2007WR006004.</a:t>
            </a:r>
            <a:endParaRPr lang="fr-FR" sz="1200" dirty="0"/>
          </a:p>
          <a:p>
            <a:pPr>
              <a:spcBef>
                <a:spcPts val="1800"/>
              </a:spcBef>
            </a:pPr>
            <a:r>
              <a:rPr lang="en-US" sz="1200" dirty="0"/>
              <a:t>Maxwell, Reed M., and Stefan J. Kollet. “Interdependence of Groundwater Dynamics and Land-Energy Feedbacks under Climate Change.” </a:t>
            </a:r>
            <a:r>
              <a:rPr lang="fr-FR" sz="1200" i="1" dirty="0"/>
              <a:t>Nature </a:t>
            </a:r>
            <a:r>
              <a:rPr lang="fr-FR" sz="1200" i="1" dirty="0" err="1"/>
              <a:t>Geoscience</a:t>
            </a:r>
            <a:r>
              <a:rPr lang="fr-FR" sz="1200" dirty="0"/>
              <a:t> 1, no. 10 (</a:t>
            </a:r>
            <a:r>
              <a:rPr lang="fr-FR" sz="1200" dirty="0" err="1"/>
              <a:t>October</a:t>
            </a:r>
            <a:r>
              <a:rPr lang="fr-FR" sz="1200" dirty="0"/>
              <a:t> 2008): 665–69. doi:10.1038/ngeo315.</a:t>
            </a:r>
          </a:p>
          <a:p>
            <a:pPr>
              <a:spcBef>
                <a:spcPts val="1800"/>
              </a:spcBef>
            </a:pPr>
            <a:r>
              <a:rPr lang="fr-FR" sz="1200" dirty="0"/>
              <a:t>Weill, Sylvain. “Modélisation des échanges surface/subsurface à l’échelle de la parcelle par une approche </a:t>
            </a:r>
            <a:r>
              <a:rPr lang="fr-FR" sz="1200" dirty="0" err="1"/>
              <a:t>darcéenne</a:t>
            </a:r>
            <a:r>
              <a:rPr lang="fr-FR" sz="1200" dirty="0"/>
              <a:t> </a:t>
            </a:r>
            <a:r>
              <a:rPr lang="fr-FR" sz="1200" dirty="0" err="1"/>
              <a:t>multidomaine</a:t>
            </a:r>
            <a:r>
              <a:rPr lang="fr-FR" sz="1200" dirty="0"/>
              <a:t>.” Thèse de doctorat, École nationale supérieure des mines, 2007</a:t>
            </a:r>
            <a:r>
              <a:rPr lang="fr-FR" sz="1200" dirty="0" smtClean="0"/>
              <a:t>.</a:t>
            </a:r>
            <a:endParaRPr lang="fr-FR" sz="1200" dirty="0"/>
          </a:p>
        </p:txBody>
      </p: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899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Contexte et problématique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dirty="0" smtClean="0"/>
              <a:t>Contexte général :</a:t>
            </a:r>
          </a:p>
          <a:p>
            <a:pPr lvl="1">
              <a:buFont typeface="Arial" panose="020B0604020202020204" pitchFamily="34" charset="0"/>
              <a:buChar char="→"/>
            </a:pPr>
            <a:r>
              <a:rPr lang="fr-FR" sz="1600" dirty="0" smtClean="0"/>
              <a:t>Représentation de l’hydrologie dans les modèles globaux de climat ?</a:t>
            </a:r>
          </a:p>
        </p:txBody>
      </p:sp>
      <p:grpSp>
        <p:nvGrpSpPr>
          <p:cNvPr id="144" name="Groupe 143"/>
          <p:cNvGrpSpPr/>
          <p:nvPr/>
        </p:nvGrpSpPr>
        <p:grpSpPr>
          <a:xfrm>
            <a:off x="4220410" y="3488952"/>
            <a:ext cx="2537771" cy="2676352"/>
            <a:chOff x="3223737" y="2696866"/>
            <a:chExt cx="2537771" cy="2676352"/>
          </a:xfrm>
        </p:grpSpPr>
        <p:sp>
          <p:nvSpPr>
            <p:cNvPr id="8" name="Rectangle 7"/>
            <p:cNvSpPr/>
            <p:nvPr/>
          </p:nvSpPr>
          <p:spPr bwMode="auto">
            <a:xfrm>
              <a:off x="3223737" y="2696866"/>
              <a:ext cx="2537771" cy="2676352"/>
            </a:xfrm>
            <a:prstGeom prst="rect">
              <a:avLst/>
            </a:prstGeom>
            <a:noFill/>
            <a:ln w="25400" cap="flat" cmpd="dbl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3275856" y="2696866"/>
              <a:ext cx="2406067" cy="2676352"/>
              <a:chOff x="3553135" y="3286161"/>
              <a:chExt cx="2406067" cy="2676352"/>
            </a:xfrm>
          </p:grpSpPr>
          <p:grpSp>
            <p:nvGrpSpPr>
              <p:cNvPr id="108" name="Group 31"/>
              <p:cNvGrpSpPr>
                <a:grpSpLocks/>
              </p:cNvGrpSpPr>
              <p:nvPr/>
            </p:nvGrpSpPr>
            <p:grpSpPr bwMode="auto">
              <a:xfrm>
                <a:off x="4435038" y="3660237"/>
                <a:ext cx="649937" cy="1824823"/>
                <a:chOff x="4604" y="1253"/>
                <a:chExt cx="520" cy="1460"/>
              </a:xfrm>
            </p:grpSpPr>
            <p:pic>
              <p:nvPicPr>
                <p:cNvPr id="125" name="Picture 10" descr="http://nicosteyn.files.wordpress.com/2011/01/roots.png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46" y="1892"/>
                  <a:ext cx="265" cy="7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6" name="Picture 8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04" y="1253"/>
                  <a:ext cx="520" cy="6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7" name="Rectangle 126"/>
                <p:cNvSpPr/>
                <p:nvPr/>
              </p:nvSpPr>
              <p:spPr>
                <a:xfrm>
                  <a:off x="4746" y="1885"/>
                  <a:ext cx="265" cy="828"/>
                </a:xfrm>
                <a:prstGeom prst="rect">
                  <a:avLst/>
                </a:prstGeom>
                <a:solidFill>
                  <a:srgbClr val="7A500C">
                    <a:alpha val="30196"/>
                  </a:srgbClr>
                </a:solidFill>
                <a:ln w="19050">
                  <a:solidFill>
                    <a:srgbClr val="7A500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 dirty="0"/>
                </a:p>
              </p:txBody>
            </p:sp>
          </p:grpSp>
          <p:grpSp>
            <p:nvGrpSpPr>
              <p:cNvPr id="109" name="Group 60"/>
              <p:cNvGrpSpPr>
                <a:grpSpLocks/>
              </p:cNvGrpSpPr>
              <p:nvPr/>
            </p:nvGrpSpPr>
            <p:grpSpPr bwMode="auto">
              <a:xfrm>
                <a:off x="4854310" y="3286161"/>
                <a:ext cx="1104892" cy="431209"/>
                <a:chOff x="4571" y="1191"/>
                <a:chExt cx="884" cy="345"/>
              </a:xfrm>
            </p:grpSpPr>
            <p:sp>
              <p:nvSpPr>
                <p:cNvPr id="123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571" y="1253"/>
                  <a:ext cx="0" cy="181"/>
                </a:xfrm>
                <a:prstGeom prst="line">
                  <a:avLst/>
                </a:prstGeom>
                <a:noFill/>
                <a:ln w="25400">
                  <a:solidFill>
                    <a:srgbClr val="547218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124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586" y="1191"/>
                  <a:ext cx="869" cy="3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altLang="fr-FR" sz="1100" b="1" dirty="0">
                      <a:solidFill>
                        <a:srgbClr val="547218"/>
                      </a:solidFill>
                    </a:rPr>
                    <a:t>Évaporation</a:t>
                  </a:r>
                </a:p>
                <a:p>
                  <a:pPr algn="ctr"/>
                  <a:r>
                    <a:rPr lang="fr-FR" altLang="fr-FR" sz="1100" b="1" dirty="0">
                      <a:solidFill>
                        <a:srgbClr val="547218"/>
                      </a:solidFill>
                    </a:rPr>
                    <a:t>Transpiration</a:t>
                  </a:r>
                </a:p>
              </p:txBody>
            </p:sp>
          </p:grpSp>
          <p:grpSp>
            <p:nvGrpSpPr>
              <p:cNvPr id="110" name="Group 61"/>
              <p:cNvGrpSpPr>
                <a:grpSpLocks/>
              </p:cNvGrpSpPr>
              <p:nvPr/>
            </p:nvGrpSpPr>
            <p:grpSpPr bwMode="auto">
              <a:xfrm>
                <a:off x="4208809" y="4450162"/>
                <a:ext cx="1749828" cy="1512351"/>
                <a:chOff x="4105" y="2112"/>
                <a:chExt cx="1400" cy="1210"/>
              </a:xfrm>
            </p:grpSpPr>
            <p:sp>
              <p:nvSpPr>
                <p:cNvPr id="118" name="Line 35"/>
                <p:cNvSpPr>
                  <a:spLocks noChangeShapeType="1"/>
                </p:cNvSpPr>
                <p:nvPr/>
              </p:nvSpPr>
              <p:spPr bwMode="auto">
                <a:xfrm>
                  <a:off x="4558" y="2886"/>
                  <a:ext cx="0" cy="226"/>
                </a:xfrm>
                <a:prstGeom prst="line">
                  <a:avLst/>
                </a:prstGeom>
                <a:noFill/>
                <a:ln w="25400">
                  <a:solidFill>
                    <a:srgbClr val="003366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119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105" y="3113"/>
                  <a:ext cx="907" cy="2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fr-FR" altLang="fr-FR" sz="1100" b="1" dirty="0">
                      <a:solidFill>
                        <a:srgbClr val="214D65"/>
                      </a:solidFill>
                    </a:rPr>
                    <a:t>Drainage libre</a:t>
                  </a:r>
                </a:p>
              </p:txBody>
            </p:sp>
            <p:sp>
              <p:nvSpPr>
                <p:cNvPr id="120" name="Line 35"/>
                <p:cNvSpPr>
                  <a:spLocks noChangeShapeType="1"/>
                </p:cNvSpPr>
                <p:nvPr/>
              </p:nvSpPr>
              <p:spPr bwMode="auto">
                <a:xfrm>
                  <a:off x="4558" y="2382"/>
                  <a:ext cx="0" cy="226"/>
                </a:xfrm>
                <a:prstGeom prst="line">
                  <a:avLst/>
                </a:prstGeom>
                <a:noFill/>
                <a:ln w="25400">
                  <a:solidFill>
                    <a:srgbClr val="003366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121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632" y="2358"/>
                  <a:ext cx="873" cy="3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altLang="fr-FR" sz="1100" b="1" dirty="0" smtClean="0">
                      <a:solidFill>
                        <a:srgbClr val="214D65"/>
                      </a:solidFill>
                    </a:rPr>
                    <a:t>Ecoulement 1D</a:t>
                  </a:r>
                  <a:endParaRPr lang="fr-FR" altLang="fr-FR" sz="1100" b="1" dirty="0">
                    <a:solidFill>
                      <a:srgbClr val="214D65"/>
                    </a:solidFill>
                  </a:endParaRPr>
                </a:p>
              </p:txBody>
            </p:sp>
            <p:sp>
              <p:nvSpPr>
                <p:cNvPr id="122" name="Line 35"/>
                <p:cNvSpPr>
                  <a:spLocks noChangeShapeType="1"/>
                </p:cNvSpPr>
                <p:nvPr/>
              </p:nvSpPr>
              <p:spPr bwMode="auto">
                <a:xfrm>
                  <a:off x="4364" y="2112"/>
                  <a:ext cx="0" cy="828"/>
                </a:xfrm>
                <a:prstGeom prst="line">
                  <a:avLst/>
                </a:prstGeom>
                <a:noFill/>
                <a:ln w="19050">
                  <a:solidFill>
                    <a:srgbClr val="6E4924"/>
                  </a:solidFill>
                  <a:round/>
                  <a:headEnd type="triangle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</p:grpSp>
          <p:grpSp>
            <p:nvGrpSpPr>
              <p:cNvPr id="111" name="Group 60"/>
              <p:cNvGrpSpPr>
                <a:grpSpLocks/>
              </p:cNvGrpSpPr>
              <p:nvPr/>
            </p:nvGrpSpPr>
            <p:grpSpPr bwMode="auto">
              <a:xfrm>
                <a:off x="3553135" y="3353460"/>
                <a:ext cx="1131135" cy="261227"/>
                <a:chOff x="3666" y="1236"/>
                <a:chExt cx="905" cy="209"/>
              </a:xfrm>
            </p:grpSpPr>
            <p:sp>
              <p:nvSpPr>
                <p:cNvPr id="116" name="Line 56"/>
                <p:cNvSpPr>
                  <a:spLocks noChangeShapeType="1"/>
                </p:cNvSpPr>
                <p:nvPr/>
              </p:nvSpPr>
              <p:spPr bwMode="auto">
                <a:xfrm>
                  <a:off x="4571" y="1253"/>
                  <a:ext cx="0" cy="181"/>
                </a:xfrm>
                <a:prstGeom prst="line">
                  <a:avLst/>
                </a:prstGeom>
                <a:noFill/>
                <a:ln w="254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117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666" y="1236"/>
                  <a:ext cx="893" cy="2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altLang="fr-FR" sz="1100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Précipitations</a:t>
                  </a:r>
                  <a:endParaRPr lang="fr-FR" altLang="fr-FR" sz="1100" b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112" name="Group 60"/>
              <p:cNvGrpSpPr>
                <a:grpSpLocks/>
              </p:cNvGrpSpPr>
              <p:nvPr/>
            </p:nvGrpSpPr>
            <p:grpSpPr bwMode="auto">
              <a:xfrm>
                <a:off x="3575715" y="4148990"/>
                <a:ext cx="1139885" cy="886169"/>
                <a:chOff x="3749" y="1146"/>
                <a:chExt cx="912" cy="709"/>
              </a:xfrm>
            </p:grpSpPr>
            <p:sp>
              <p:nvSpPr>
                <p:cNvPr id="113" name="Line 56"/>
                <p:cNvSpPr>
                  <a:spLocks noChangeShapeType="1"/>
                </p:cNvSpPr>
                <p:nvPr/>
              </p:nvSpPr>
              <p:spPr bwMode="auto">
                <a:xfrm rot="5400000">
                  <a:off x="4571" y="1253"/>
                  <a:ext cx="0" cy="181"/>
                </a:xfrm>
                <a:prstGeom prst="line">
                  <a:avLst/>
                </a:prstGeom>
                <a:noFill/>
                <a:ln w="254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114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749" y="1146"/>
                  <a:ext cx="912" cy="2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altLang="fr-FR" sz="1100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Ruissellement</a:t>
                  </a:r>
                  <a:endParaRPr lang="fr-FR" altLang="fr-FR" sz="1100" b="1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192" y="1683"/>
                  <a:ext cx="358" cy="1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altLang="fr-FR" sz="800" b="1" dirty="0" smtClean="0">
                      <a:solidFill>
                        <a:srgbClr val="6E4924"/>
                      </a:solidFill>
                    </a:rPr>
                    <a:t>≈ 2 m</a:t>
                  </a:r>
                  <a:endParaRPr lang="fr-FR" altLang="fr-FR" sz="800" b="1" dirty="0">
                    <a:solidFill>
                      <a:srgbClr val="6E4924"/>
                    </a:solidFill>
                  </a:endParaRPr>
                </a:p>
              </p:txBody>
            </p:sp>
          </p:grpSp>
        </p:grpSp>
      </p:grp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625" y="1948751"/>
            <a:ext cx="2256097" cy="156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205"/>
          <p:cNvGrpSpPr>
            <a:grpSpLocks/>
          </p:cNvGrpSpPr>
          <p:nvPr/>
        </p:nvGrpSpPr>
        <p:grpSpPr bwMode="auto">
          <a:xfrm>
            <a:off x="1691680" y="4639887"/>
            <a:ext cx="1904984" cy="1147637"/>
            <a:chOff x="1519" y="2417"/>
            <a:chExt cx="1640" cy="988"/>
          </a:xfrm>
        </p:grpSpPr>
        <p:grpSp>
          <p:nvGrpSpPr>
            <p:cNvPr id="11" name="Group 196"/>
            <p:cNvGrpSpPr>
              <a:grpSpLocks/>
            </p:cNvGrpSpPr>
            <p:nvPr/>
          </p:nvGrpSpPr>
          <p:grpSpPr bwMode="auto">
            <a:xfrm>
              <a:off x="2538" y="2716"/>
              <a:ext cx="264" cy="548"/>
              <a:chOff x="1684" y="2938"/>
              <a:chExt cx="264" cy="548"/>
            </a:xfrm>
          </p:grpSpPr>
          <p:cxnSp>
            <p:nvCxnSpPr>
              <p:cNvPr id="97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02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03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04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12" name="Group 187"/>
            <p:cNvGrpSpPr>
              <a:grpSpLocks/>
            </p:cNvGrpSpPr>
            <p:nvPr/>
          </p:nvGrpSpPr>
          <p:grpSpPr bwMode="auto">
            <a:xfrm>
              <a:off x="2386" y="2688"/>
              <a:ext cx="264" cy="548"/>
              <a:chOff x="1684" y="2938"/>
              <a:chExt cx="264" cy="548"/>
            </a:xfrm>
          </p:grpSpPr>
          <p:cxnSp>
            <p:nvCxnSpPr>
              <p:cNvPr id="89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94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95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96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178"/>
            <p:cNvGrpSpPr>
              <a:grpSpLocks/>
            </p:cNvGrpSpPr>
            <p:nvPr/>
          </p:nvGrpSpPr>
          <p:grpSpPr bwMode="auto">
            <a:xfrm>
              <a:off x="2232" y="2658"/>
              <a:ext cx="264" cy="548"/>
              <a:chOff x="1684" y="2938"/>
              <a:chExt cx="264" cy="548"/>
            </a:xfrm>
          </p:grpSpPr>
          <p:cxnSp>
            <p:nvCxnSpPr>
              <p:cNvPr id="81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6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7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8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160"/>
            <p:cNvGrpSpPr>
              <a:grpSpLocks/>
            </p:cNvGrpSpPr>
            <p:nvPr/>
          </p:nvGrpSpPr>
          <p:grpSpPr bwMode="auto">
            <a:xfrm>
              <a:off x="2789" y="2659"/>
              <a:ext cx="264" cy="548"/>
              <a:chOff x="1684" y="2938"/>
              <a:chExt cx="264" cy="548"/>
            </a:xfrm>
          </p:grpSpPr>
          <p:cxnSp>
            <p:nvCxnSpPr>
              <p:cNvPr id="73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8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9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0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169"/>
            <p:cNvGrpSpPr>
              <a:grpSpLocks/>
            </p:cNvGrpSpPr>
            <p:nvPr/>
          </p:nvGrpSpPr>
          <p:grpSpPr bwMode="auto">
            <a:xfrm>
              <a:off x="2699" y="2750"/>
              <a:ext cx="264" cy="548"/>
              <a:chOff x="1684" y="2938"/>
              <a:chExt cx="264" cy="548"/>
            </a:xfrm>
          </p:grpSpPr>
          <p:cxnSp>
            <p:nvCxnSpPr>
              <p:cNvPr id="65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0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1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2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cxnSp>
          <p:nvCxnSpPr>
            <p:cNvPr id="16" name="Connecteur droit 32776"/>
            <p:cNvCxnSpPr/>
            <p:nvPr/>
          </p:nvCxnSpPr>
          <p:spPr>
            <a:xfrm>
              <a:off x="2588" y="2972"/>
              <a:ext cx="0" cy="393"/>
            </a:xfrm>
            <a:prstGeom prst="line">
              <a:avLst/>
            </a:prstGeom>
            <a:ln w="19050">
              <a:solidFill>
                <a:srgbClr val="7A50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2847" y="2892"/>
              <a:ext cx="0" cy="405"/>
            </a:xfrm>
            <a:prstGeom prst="line">
              <a:avLst/>
            </a:prstGeom>
            <a:ln w="19050">
              <a:solidFill>
                <a:srgbClr val="7A50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2739" y="3002"/>
              <a:ext cx="0" cy="401"/>
            </a:xfrm>
            <a:prstGeom prst="line">
              <a:avLst/>
            </a:prstGeom>
            <a:ln w="19050">
              <a:solidFill>
                <a:srgbClr val="7A50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2696" y="2864"/>
              <a:ext cx="0" cy="401"/>
            </a:xfrm>
            <a:prstGeom prst="line">
              <a:avLst/>
            </a:prstGeom>
            <a:ln w="19050">
              <a:solidFill>
                <a:srgbClr val="7A500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arallélogramme 19"/>
            <p:cNvSpPr>
              <a:spLocks noChangeArrowheads="1"/>
            </p:cNvSpPr>
            <p:nvPr/>
          </p:nvSpPr>
          <p:spPr bwMode="auto">
            <a:xfrm rot="5400000" flipV="1">
              <a:off x="2390" y="3062"/>
              <a:ext cx="499" cy="107"/>
            </a:xfrm>
            <a:prstGeom prst="parallelogram">
              <a:avLst>
                <a:gd name="adj" fmla="val 97891"/>
              </a:avLst>
            </a:prstGeom>
            <a:solidFill>
              <a:srgbClr val="AB7011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/>
            <a:p>
              <a:pPr algn="ctr">
                <a:defRPr/>
              </a:pPr>
              <a:endParaRPr lang="fr-FR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21" name="Parallélogramme 20"/>
            <p:cNvSpPr>
              <a:spLocks noChangeArrowheads="1"/>
            </p:cNvSpPr>
            <p:nvPr/>
          </p:nvSpPr>
          <p:spPr bwMode="auto">
            <a:xfrm rot="-5400000" flipH="1" flipV="1">
              <a:off x="2550" y="3000"/>
              <a:ext cx="440" cy="153"/>
            </a:xfrm>
            <a:prstGeom prst="parallelogram">
              <a:avLst>
                <a:gd name="adj" fmla="val 24378"/>
              </a:avLst>
            </a:prstGeom>
            <a:solidFill>
              <a:srgbClr val="AB7011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anchor="ctr"/>
            <a:lstStyle/>
            <a:p>
              <a:pPr algn="ctr">
                <a:defRPr/>
              </a:pPr>
              <a:endParaRPr lang="fr-FR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22" name="Parallélogramme 21"/>
            <p:cNvSpPr>
              <a:spLocks noChangeArrowheads="1"/>
            </p:cNvSpPr>
            <p:nvPr/>
          </p:nvSpPr>
          <p:spPr bwMode="auto">
            <a:xfrm rot="-5400000" flipH="1" flipV="1">
              <a:off x="2442" y="3108"/>
              <a:ext cx="440" cy="154"/>
            </a:xfrm>
            <a:prstGeom prst="parallelogram">
              <a:avLst>
                <a:gd name="adj" fmla="val 24339"/>
              </a:avLst>
            </a:prstGeom>
            <a:solidFill>
              <a:srgbClr val="AB7011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anchor="ctr"/>
            <a:lstStyle/>
            <a:p>
              <a:pPr algn="ctr">
                <a:defRPr/>
              </a:pPr>
              <a:endParaRPr lang="fr-FR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23" name="Parallélogramme 22"/>
            <p:cNvSpPr>
              <a:spLocks noChangeArrowheads="1"/>
            </p:cNvSpPr>
            <p:nvPr/>
          </p:nvSpPr>
          <p:spPr bwMode="auto">
            <a:xfrm rot="5400000" flipV="1">
              <a:off x="2540" y="3093"/>
              <a:ext cx="508" cy="111"/>
            </a:xfrm>
            <a:prstGeom prst="parallelogram">
              <a:avLst>
                <a:gd name="adj" fmla="val 98439"/>
              </a:avLst>
            </a:prstGeom>
            <a:solidFill>
              <a:srgbClr val="AB7011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/>
            <a:p>
              <a:pPr algn="ctr">
                <a:defRPr/>
              </a:pPr>
              <a:endParaRPr lang="fr-FR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grpSp>
          <p:nvGrpSpPr>
            <p:cNvPr id="24" name="Group 140"/>
            <p:cNvGrpSpPr>
              <a:grpSpLocks/>
            </p:cNvGrpSpPr>
            <p:nvPr/>
          </p:nvGrpSpPr>
          <p:grpSpPr bwMode="auto">
            <a:xfrm>
              <a:off x="2126" y="2770"/>
              <a:ext cx="264" cy="548"/>
              <a:chOff x="1684" y="2938"/>
              <a:chExt cx="264" cy="548"/>
            </a:xfrm>
          </p:grpSpPr>
          <p:cxnSp>
            <p:nvCxnSpPr>
              <p:cNvPr id="57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2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3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4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25" name="Group 141"/>
            <p:cNvGrpSpPr>
              <a:grpSpLocks/>
            </p:cNvGrpSpPr>
            <p:nvPr/>
          </p:nvGrpSpPr>
          <p:grpSpPr bwMode="auto">
            <a:xfrm>
              <a:off x="2278" y="2800"/>
              <a:ext cx="264" cy="548"/>
              <a:chOff x="1684" y="2938"/>
              <a:chExt cx="264" cy="548"/>
            </a:xfrm>
          </p:grpSpPr>
          <p:cxnSp>
            <p:nvCxnSpPr>
              <p:cNvPr id="49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4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5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6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26" name="Group 150"/>
            <p:cNvGrpSpPr>
              <a:grpSpLocks/>
            </p:cNvGrpSpPr>
            <p:nvPr/>
          </p:nvGrpSpPr>
          <p:grpSpPr bwMode="auto">
            <a:xfrm>
              <a:off x="2431" y="2831"/>
              <a:ext cx="264" cy="548"/>
              <a:chOff x="1684" y="2938"/>
              <a:chExt cx="264" cy="548"/>
            </a:xfrm>
          </p:grpSpPr>
          <p:cxnSp>
            <p:nvCxnSpPr>
              <p:cNvPr id="41" name="Connecteur droit 32776"/>
              <p:cNvCxnSpPr/>
              <p:nvPr/>
            </p:nvCxnSpPr>
            <p:spPr>
              <a:xfrm>
                <a:off x="1687" y="3053"/>
                <a:ext cx="0" cy="393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74"/>
              <p:cNvCxnSpPr/>
              <p:nvPr/>
            </p:nvCxnSpPr>
            <p:spPr>
              <a:xfrm>
                <a:off x="1946" y="2973"/>
                <a:ext cx="0" cy="405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75"/>
              <p:cNvCxnSpPr/>
              <p:nvPr/>
            </p:nvCxnSpPr>
            <p:spPr>
              <a:xfrm>
                <a:off x="1838" y="3083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76"/>
              <p:cNvCxnSpPr/>
              <p:nvPr/>
            </p:nvCxnSpPr>
            <p:spPr>
              <a:xfrm>
                <a:off x="1795" y="2945"/>
                <a:ext cx="0" cy="401"/>
              </a:xfrm>
              <a:prstGeom prst="line">
                <a:avLst/>
              </a:prstGeom>
              <a:ln w="19050">
                <a:solidFill>
                  <a:srgbClr val="7A500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Parallélogramme 32779"/>
              <p:cNvSpPr>
                <a:spLocks noChangeArrowheads="1"/>
              </p:cNvSpPr>
              <p:nvPr/>
            </p:nvSpPr>
            <p:spPr bwMode="auto">
              <a:xfrm rot="5400000" flipV="1">
                <a:off x="1489" y="3143"/>
                <a:ext cx="499" cy="107"/>
              </a:xfrm>
              <a:prstGeom prst="parallelogram">
                <a:avLst>
                  <a:gd name="adj" fmla="val 97891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6" name="Parallélogramme 80"/>
              <p:cNvSpPr>
                <a:spLocks noChangeArrowheads="1"/>
              </p:cNvSpPr>
              <p:nvPr/>
            </p:nvSpPr>
            <p:spPr bwMode="auto">
              <a:xfrm rot="-5400000" flipH="1" flipV="1">
                <a:off x="1649" y="3081"/>
                <a:ext cx="440" cy="153"/>
              </a:xfrm>
              <a:prstGeom prst="parallelogram">
                <a:avLst>
                  <a:gd name="adj" fmla="val 24378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7" name="Parallélogramme 81"/>
              <p:cNvSpPr>
                <a:spLocks noChangeArrowheads="1"/>
              </p:cNvSpPr>
              <p:nvPr/>
            </p:nvSpPr>
            <p:spPr bwMode="auto">
              <a:xfrm rot="-5400000" flipH="1" flipV="1">
                <a:off x="1541" y="3189"/>
                <a:ext cx="440" cy="154"/>
              </a:xfrm>
              <a:prstGeom prst="parallelogram">
                <a:avLst>
                  <a:gd name="adj" fmla="val 243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8" name="Parallélogramme 82"/>
              <p:cNvSpPr>
                <a:spLocks noChangeArrowheads="1"/>
              </p:cNvSpPr>
              <p:nvPr/>
            </p:nvSpPr>
            <p:spPr bwMode="auto">
              <a:xfrm rot="5400000" flipV="1">
                <a:off x="1639" y="3174"/>
                <a:ext cx="508" cy="111"/>
              </a:xfrm>
              <a:prstGeom prst="parallelogram">
                <a:avLst>
                  <a:gd name="adj" fmla="val 98439"/>
                </a:avLst>
              </a:prstGeom>
              <a:solidFill>
                <a:srgbClr val="AB7011">
                  <a:alpha val="5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159"/>
            <p:cNvGrpSpPr>
              <a:grpSpLocks/>
            </p:cNvGrpSpPr>
            <p:nvPr/>
          </p:nvGrpSpPr>
          <p:grpSpPr bwMode="auto">
            <a:xfrm>
              <a:off x="1519" y="2417"/>
              <a:ext cx="1640" cy="666"/>
              <a:chOff x="1519" y="2417"/>
              <a:chExt cx="1640" cy="666"/>
            </a:xfrm>
          </p:grpSpPr>
          <p:cxnSp>
            <p:nvCxnSpPr>
              <p:cNvPr id="28" name="Connecteur droit avec flèche 27"/>
              <p:cNvCxnSpPr/>
              <p:nvPr/>
            </p:nvCxnSpPr>
            <p:spPr>
              <a:xfrm flipH="1" flipV="1">
                <a:off x="2536" y="2452"/>
                <a:ext cx="166" cy="32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ZoneTexte 28"/>
              <p:cNvSpPr txBox="1"/>
              <p:nvPr/>
            </p:nvSpPr>
            <p:spPr>
              <a:xfrm>
                <a:off x="1519" y="2417"/>
                <a:ext cx="660" cy="22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F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~ 100 km</a:t>
                </a:r>
              </a:p>
            </p:txBody>
          </p:sp>
          <p:cxnSp>
            <p:nvCxnSpPr>
              <p:cNvPr id="30" name="Connecteur droit avec flèche 29"/>
              <p:cNvCxnSpPr/>
              <p:nvPr/>
            </p:nvCxnSpPr>
            <p:spPr>
              <a:xfrm flipV="1">
                <a:off x="2179" y="2513"/>
                <a:ext cx="112" cy="122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Parallélogramme 30"/>
              <p:cNvSpPr>
                <a:spLocks noChangeArrowheads="1"/>
              </p:cNvSpPr>
              <p:nvPr/>
            </p:nvSpPr>
            <p:spPr bwMode="auto">
              <a:xfrm rot="682980">
                <a:off x="2157" y="2598"/>
                <a:ext cx="866" cy="380"/>
              </a:xfrm>
              <a:prstGeom prst="parallelogram">
                <a:avLst>
                  <a:gd name="adj" fmla="val 64296"/>
                </a:avLst>
              </a:prstGeom>
              <a:solidFill>
                <a:srgbClr val="739B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fr-FR" dirty="0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cxnSp>
            <p:nvCxnSpPr>
              <p:cNvPr id="32" name="Connecteur droit 31"/>
              <p:cNvCxnSpPr/>
              <p:nvPr/>
            </p:nvCxnSpPr>
            <p:spPr>
              <a:xfrm flipV="1">
                <a:off x="2051" y="2484"/>
                <a:ext cx="471" cy="481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>
                <a:off x="2235" y="2642"/>
                <a:ext cx="827" cy="161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>
                <a:off x="2339" y="2543"/>
                <a:ext cx="820" cy="16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/>
              <p:cNvCxnSpPr/>
              <p:nvPr/>
            </p:nvCxnSpPr>
            <p:spPr>
              <a:xfrm flipV="1">
                <a:off x="2206" y="2513"/>
                <a:ext cx="469" cy="48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/>
              <p:cNvCxnSpPr/>
              <p:nvPr/>
            </p:nvCxnSpPr>
            <p:spPr>
              <a:xfrm flipV="1">
                <a:off x="2359" y="2541"/>
                <a:ext cx="470" cy="481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>
              <a:xfrm>
                <a:off x="2018" y="2862"/>
                <a:ext cx="819" cy="16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/>
              <p:cNvCxnSpPr/>
              <p:nvPr/>
            </p:nvCxnSpPr>
            <p:spPr>
              <a:xfrm>
                <a:off x="2114" y="2750"/>
                <a:ext cx="834" cy="162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 flipV="1">
                <a:off x="2509" y="2568"/>
                <a:ext cx="475" cy="486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 flipV="1">
                <a:off x="2661" y="2603"/>
                <a:ext cx="471" cy="48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6" name="Connecteur droit avec flèche 105"/>
          <p:cNvCxnSpPr/>
          <p:nvPr/>
        </p:nvCxnSpPr>
        <p:spPr bwMode="auto">
          <a:xfrm>
            <a:off x="2968473" y="3931756"/>
            <a:ext cx="0" cy="46706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7" name="ZoneTexte 136"/>
          <p:cNvSpPr txBox="1"/>
          <p:nvPr/>
        </p:nvSpPr>
        <p:spPr>
          <a:xfrm>
            <a:off x="2258423" y="3471391"/>
            <a:ext cx="159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2">
                    <a:lumMod val="75000"/>
                  </a:schemeClr>
                </a:solidFill>
              </a:rPr>
              <a:t>Modèle de surface </a:t>
            </a:r>
          </a:p>
          <a:p>
            <a:r>
              <a:rPr lang="fr-FR" sz="1200" dirty="0" smtClean="0">
                <a:solidFill>
                  <a:schemeClr val="bg2">
                    <a:lumMod val="75000"/>
                  </a:schemeClr>
                </a:solidFill>
              </a:rPr>
              <a:t>continentale</a:t>
            </a:r>
            <a:endParaRPr lang="fr-FR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05" name="Connecteur droit avec flèche 104"/>
          <p:cNvCxnSpPr/>
          <p:nvPr/>
        </p:nvCxnSpPr>
        <p:spPr bwMode="auto">
          <a:xfrm>
            <a:off x="3162984" y="5531977"/>
            <a:ext cx="1109545" cy="1591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 rot="20827377">
            <a:off x="89152" y="1917171"/>
            <a:ext cx="1051406" cy="600164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 b="1" cap="small" dirty="0" smtClean="0">
                <a:solidFill>
                  <a:schemeClr val="accent2">
                    <a:lumMod val="50000"/>
                  </a:schemeClr>
                </a:solidFill>
              </a:rPr>
              <a:t>Modèles Globaux de Climat :</a:t>
            </a:r>
            <a:endParaRPr lang="fr-FR" sz="1100" b="1" cap="small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ZoneTexte 145"/>
              <p:cNvSpPr txBox="1"/>
              <p:nvPr/>
            </p:nvSpPr>
            <p:spPr>
              <a:xfrm>
                <a:off x="4345075" y="1700808"/>
                <a:ext cx="442798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FR" sz="1600" u="sng" dirty="0" smtClean="0"/>
                  <a:t>Contraintes</a:t>
                </a:r>
                <a:r>
                  <a:rPr lang="fr-FR" sz="1600" dirty="0" smtClean="0"/>
                  <a:t> 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Temps de calcul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Valeurs des paramètres en chaque maille ?</a:t>
                </a:r>
              </a:p>
              <a:p>
                <a:pPr marL="0" lvl="1">
                  <a:lnSpc>
                    <a:spcPct val="150000"/>
                  </a:lnSpc>
                </a:pPr>
                <a:r>
                  <a:rPr lang="fr-FR" sz="1600" dirty="0" smtClean="0"/>
                  <a:t>→ Mailles de grande dimension</a:t>
                </a:r>
                <a:r>
                  <a:rPr lang="fr-FR" sz="1600" b="1" dirty="0" smtClean="0"/>
                  <a:t> </a:t>
                </a:r>
                <a:r>
                  <a:rPr lang="fr-FR" sz="1600" dirty="0" smtClean="0"/>
                  <a:t>(~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 sz="1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fr-FR" sz="16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600" b="0" i="0" smtClean="0">
                            <a:latin typeface="Cambria Math"/>
                          </a:rPr>
                          <m:t>km</m:t>
                        </m:r>
                      </m:e>
                      <m:sup>
                        <m:r>
                          <a:rPr lang="fr-FR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1600" dirty="0" smtClean="0"/>
                  <a:t>)</a:t>
                </a:r>
                <a:endParaRPr lang="fr-FR" sz="1600" b="1" dirty="0" smtClean="0"/>
              </a:p>
              <a:p>
                <a:pPr marL="0" lvl="1">
                  <a:lnSpc>
                    <a:spcPct val="150000"/>
                  </a:lnSpc>
                </a:pPr>
                <a:r>
                  <a:rPr lang="fr-FR" sz="1600" dirty="0" smtClean="0"/>
                  <a:t>→ Modèle par colonne verticale</a:t>
                </a:r>
                <a:endParaRPr lang="fr-FR" sz="1600" dirty="0"/>
              </a:p>
            </p:txBody>
          </p:sp>
        </mc:Choice>
        <mc:Fallback>
          <p:sp>
            <p:nvSpPr>
              <p:cNvPr id="146" name="ZoneText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075" y="1700808"/>
                <a:ext cx="4427984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826" b="-11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ZoneTexte 146"/>
          <p:cNvSpPr txBox="1"/>
          <p:nvPr/>
        </p:nvSpPr>
        <p:spPr>
          <a:xfrm>
            <a:off x="2283981" y="2138506"/>
            <a:ext cx="159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2">
                    <a:lumMod val="75000"/>
                  </a:schemeClr>
                </a:solidFill>
              </a:rPr>
              <a:t>Modèle atmosphérique</a:t>
            </a:r>
            <a:endParaRPr lang="fr-FR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8" name="ZoneTexte 147"/>
          <p:cNvSpPr txBox="1"/>
          <p:nvPr/>
        </p:nvSpPr>
        <p:spPr>
          <a:xfrm>
            <a:off x="514543" y="3536275"/>
            <a:ext cx="1599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chemeClr val="bg2">
                    <a:lumMod val="75000"/>
                  </a:schemeClr>
                </a:solidFill>
              </a:rPr>
              <a:t>Modèle océanique</a:t>
            </a:r>
            <a:endParaRPr lang="fr-FR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8" name="Connecteur droit 157"/>
          <p:cNvCxnSpPr/>
          <p:nvPr/>
        </p:nvCxnSpPr>
        <p:spPr>
          <a:xfrm>
            <a:off x="2258423" y="3933056"/>
            <a:ext cx="151216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3314" y="5006141"/>
            <a:ext cx="1778625" cy="11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Ellipse 135"/>
          <p:cNvSpPr/>
          <p:nvPr/>
        </p:nvSpPr>
        <p:spPr bwMode="auto">
          <a:xfrm>
            <a:off x="6926155" y="4092992"/>
            <a:ext cx="432000" cy="432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?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7471340" y="4365104"/>
            <a:ext cx="1672660" cy="698516"/>
            <a:chOff x="8028384" y="4221088"/>
            <a:chExt cx="1046994" cy="698516"/>
          </a:xfrm>
        </p:grpSpPr>
        <p:sp>
          <p:nvSpPr>
            <p:cNvPr id="135" name="ZoneTexte 134"/>
            <p:cNvSpPr txBox="1"/>
            <p:nvPr/>
          </p:nvSpPr>
          <p:spPr>
            <a:xfrm>
              <a:off x="8028384" y="4273273"/>
              <a:ext cx="104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bg2">
                      <a:lumMod val="75000"/>
                    </a:schemeClr>
                  </a:solidFill>
                </a:rPr>
                <a:t>Bassins versants complexes</a:t>
              </a: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8087908" y="4221088"/>
              <a:ext cx="936104" cy="556185"/>
            </a:xfrm>
            <a:prstGeom prst="rect">
              <a:avLst/>
            </a:prstGeom>
            <a:noFill/>
            <a:ln w="25400" cap="flat" cmpd="dbl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33" name="Connecteur droit avec flèche 132"/>
          <p:cNvCxnSpPr/>
          <p:nvPr/>
        </p:nvCxnSpPr>
        <p:spPr bwMode="auto">
          <a:xfrm>
            <a:off x="6753446" y="4645032"/>
            <a:ext cx="777418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arrow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01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47" grpId="0"/>
      <p:bldP spid="148" grpId="0"/>
      <p:bldP spid="1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Contexte </a:t>
            </a:r>
            <a:r>
              <a:rPr lang="fr-FR" dirty="0"/>
              <a:t>et problématique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dirty="0"/>
              <a:t>Variables d’intérêt pour les modèles de climat :</a:t>
            </a:r>
          </a:p>
          <a:p>
            <a:pPr marL="476250" lvl="1" indent="0">
              <a:lnSpc>
                <a:spcPct val="150000"/>
              </a:lnSpc>
              <a:buNone/>
            </a:pPr>
            <a:r>
              <a:rPr lang="fr-FR" dirty="0"/>
              <a:t>	→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flux d’évapotranspiration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sz="1800" dirty="0" smtClean="0"/>
          </a:p>
        </p:txBody>
      </p:sp>
      <p:sp>
        <p:nvSpPr>
          <p:cNvPr id="25" name="Ellipse 24"/>
          <p:cNvSpPr/>
          <p:nvPr/>
        </p:nvSpPr>
        <p:spPr bwMode="auto">
          <a:xfrm>
            <a:off x="179512" y="2266983"/>
            <a:ext cx="1800200" cy="48414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ndara" panose="020E0502030303020204" pitchFamily="34" charset="0"/>
              </a:rPr>
              <a:t>Problématique générale :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2199109" y="2247117"/>
            <a:ext cx="0" cy="5760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Espace réservé du contenu 2"/>
          <p:cNvSpPr txBox="1">
            <a:spLocks/>
          </p:cNvSpPr>
          <p:nvPr/>
        </p:nvSpPr>
        <p:spPr>
          <a:xfrm>
            <a:off x="2123728" y="2210180"/>
            <a:ext cx="6696744" cy="495225"/>
          </a:xfrm>
          <a:prstGeom prst="rect">
            <a:avLst/>
          </a:prstGeom>
        </p:spPr>
        <p:txBody>
          <a:bodyPr/>
          <a:lstStyle>
            <a:lvl1pPr marL="4762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6200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81100" indent="-228600" algn="l" defTabSz="914400" rtl="0" eaLnBrk="1" latinLnBrk="0" hangingPunct="1">
              <a:spcBef>
                <a:spcPct val="20000"/>
              </a:spcBef>
              <a:buSzPct val="50000"/>
              <a:buFont typeface="Courier New" panose="02070309020205020404" pitchFamily="49" charset="0"/>
              <a:buChar char="o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0" indent="0">
              <a:buNone/>
            </a:pPr>
            <a:r>
              <a:rPr lang="fr-FR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Comment simuler l’évolution des flux d’ET à l’aide d’une modélisation par colonne équivalente ?</a:t>
            </a:r>
          </a:p>
        </p:txBody>
      </p:sp>
      <p:grpSp>
        <p:nvGrpSpPr>
          <p:cNvPr id="73" name="Groupe 72"/>
          <p:cNvGrpSpPr/>
          <p:nvPr/>
        </p:nvGrpSpPr>
        <p:grpSpPr>
          <a:xfrm>
            <a:off x="7002178" y="3183173"/>
            <a:ext cx="522150" cy="1877020"/>
            <a:chOff x="4435038" y="3363650"/>
            <a:chExt cx="649937" cy="2336388"/>
          </a:xfrm>
        </p:grpSpPr>
        <p:grpSp>
          <p:nvGrpSpPr>
            <p:cNvPr id="74" name="Group 31"/>
            <p:cNvGrpSpPr>
              <a:grpSpLocks/>
            </p:cNvGrpSpPr>
            <p:nvPr/>
          </p:nvGrpSpPr>
          <p:grpSpPr bwMode="auto">
            <a:xfrm>
              <a:off x="4435038" y="3660237"/>
              <a:ext cx="649937" cy="1824823"/>
              <a:chOff x="4604" y="1253"/>
              <a:chExt cx="520" cy="1460"/>
            </a:xfrm>
          </p:grpSpPr>
          <p:pic>
            <p:nvPicPr>
              <p:cNvPr id="91" name="Picture 10" descr="http://nicosteyn.files.wordpress.com/2011/01/roots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6" y="1892"/>
                <a:ext cx="265" cy="7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4" y="1253"/>
                <a:ext cx="520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3" name="Rectangle 92"/>
              <p:cNvSpPr/>
              <p:nvPr/>
            </p:nvSpPr>
            <p:spPr>
              <a:xfrm>
                <a:off x="4746" y="1885"/>
                <a:ext cx="265" cy="828"/>
              </a:xfrm>
              <a:prstGeom prst="rect">
                <a:avLst/>
              </a:prstGeom>
              <a:solidFill>
                <a:srgbClr val="7A500C">
                  <a:alpha val="30196"/>
                </a:srgbClr>
              </a:solidFill>
              <a:ln w="19050">
                <a:solidFill>
                  <a:srgbClr val="7A50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dirty="0"/>
              </a:p>
            </p:txBody>
          </p:sp>
        </p:grpSp>
        <p:sp>
          <p:nvSpPr>
            <p:cNvPr id="89" name="Line 56"/>
            <p:cNvSpPr>
              <a:spLocks noChangeShapeType="1"/>
            </p:cNvSpPr>
            <p:nvPr/>
          </p:nvSpPr>
          <p:spPr bwMode="auto">
            <a:xfrm flipV="1">
              <a:off x="4841910" y="3363650"/>
              <a:ext cx="0" cy="226228"/>
            </a:xfrm>
            <a:prstGeom prst="line">
              <a:avLst/>
            </a:prstGeom>
            <a:noFill/>
            <a:ln w="25400">
              <a:solidFill>
                <a:srgbClr val="547218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grpSp>
          <p:nvGrpSpPr>
            <p:cNvPr id="76" name="Group 61"/>
            <p:cNvGrpSpPr>
              <a:grpSpLocks/>
            </p:cNvGrpSpPr>
            <p:nvPr/>
          </p:nvGrpSpPr>
          <p:grpSpPr bwMode="auto">
            <a:xfrm>
              <a:off x="4766127" y="4787628"/>
              <a:ext cx="0" cy="912410"/>
              <a:chOff x="5688064" y="2382"/>
              <a:chExt cx="0" cy="730"/>
            </a:xfrm>
          </p:grpSpPr>
          <p:sp>
            <p:nvSpPr>
              <p:cNvPr id="84" name="Line 35"/>
              <p:cNvSpPr>
                <a:spLocks noChangeShapeType="1"/>
              </p:cNvSpPr>
              <p:nvPr/>
            </p:nvSpPr>
            <p:spPr bwMode="auto">
              <a:xfrm>
                <a:off x="5688064" y="2886"/>
                <a:ext cx="0" cy="226"/>
              </a:xfrm>
              <a:prstGeom prst="line">
                <a:avLst/>
              </a:prstGeom>
              <a:noFill/>
              <a:ln w="25400">
                <a:solidFill>
                  <a:srgbClr val="003366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86" name="Line 35"/>
              <p:cNvSpPr>
                <a:spLocks noChangeShapeType="1"/>
              </p:cNvSpPr>
              <p:nvPr/>
            </p:nvSpPr>
            <p:spPr bwMode="auto">
              <a:xfrm>
                <a:off x="5688064" y="2382"/>
                <a:ext cx="0" cy="226"/>
              </a:xfrm>
              <a:prstGeom prst="line">
                <a:avLst/>
              </a:prstGeom>
              <a:noFill/>
              <a:ln w="25400">
                <a:solidFill>
                  <a:srgbClr val="003366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dirty="0"/>
              </a:p>
            </p:txBody>
          </p:sp>
        </p:grpSp>
        <p:sp>
          <p:nvSpPr>
            <p:cNvPr id="82" name="Line 56"/>
            <p:cNvSpPr>
              <a:spLocks noChangeShapeType="1"/>
            </p:cNvSpPr>
            <p:nvPr/>
          </p:nvSpPr>
          <p:spPr bwMode="auto">
            <a:xfrm>
              <a:off x="4671893" y="3374708"/>
              <a:ext cx="0" cy="226230"/>
            </a:xfrm>
            <a:prstGeom prst="line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79" name="Line 56"/>
            <p:cNvSpPr>
              <a:spLocks noChangeShapeType="1"/>
            </p:cNvSpPr>
            <p:nvPr/>
          </p:nvSpPr>
          <p:spPr bwMode="auto">
            <a:xfrm rot="5400000">
              <a:off x="4603106" y="4235561"/>
              <a:ext cx="0" cy="226227"/>
            </a:xfrm>
            <a:prstGeom prst="line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</p:grpSp>
      <p:sp>
        <p:nvSpPr>
          <p:cNvPr id="70" name="Flèche droite 69"/>
          <p:cNvSpPr/>
          <p:nvPr/>
        </p:nvSpPr>
        <p:spPr>
          <a:xfrm rot="2286596">
            <a:off x="5826944" y="3703017"/>
            <a:ext cx="864000" cy="432000"/>
          </a:xfrm>
          <a:prstGeom prst="rightArrow">
            <a:avLst>
              <a:gd name="adj1" fmla="val 46713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4" name="Groupe 93"/>
          <p:cNvGrpSpPr/>
          <p:nvPr/>
        </p:nvGrpSpPr>
        <p:grpSpPr>
          <a:xfrm>
            <a:off x="4055126" y="4392029"/>
            <a:ext cx="1070393" cy="981187"/>
            <a:chOff x="2508675" y="3262507"/>
            <a:chExt cx="1242749" cy="1139179"/>
          </a:xfrm>
        </p:grpSpPr>
        <p:pic>
          <p:nvPicPr>
            <p:cNvPr id="97" name="Picture 5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08675" y="3262507"/>
              <a:ext cx="1242749" cy="1139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Parallélogramme 97"/>
            <p:cNvSpPr/>
            <p:nvPr/>
          </p:nvSpPr>
          <p:spPr>
            <a:xfrm flipV="1">
              <a:off x="3245178" y="4226320"/>
              <a:ext cx="153810" cy="118104"/>
            </a:xfrm>
            <a:prstGeom prst="parallelogram">
              <a:avLst>
                <a:gd name="adj" fmla="val 2492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0" name="Flèche droite 99"/>
          <p:cNvSpPr/>
          <p:nvPr/>
        </p:nvSpPr>
        <p:spPr>
          <a:xfrm rot="19313404" flipV="1">
            <a:off x="5826935" y="4483896"/>
            <a:ext cx="864096" cy="432000"/>
          </a:xfrm>
          <a:prstGeom prst="rightArrow">
            <a:avLst>
              <a:gd name="adj1" fmla="val 46713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7128" y="3280107"/>
            <a:ext cx="1326388" cy="86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ZoneTexte 94"/>
          <p:cNvSpPr txBox="1"/>
          <p:nvPr/>
        </p:nvSpPr>
        <p:spPr>
          <a:xfrm>
            <a:off x="1254356" y="3469398"/>
            <a:ext cx="2597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FF9900"/>
              </a:buClr>
              <a:buSzPct val="85000"/>
              <a:buFont typeface="+mj-lt"/>
              <a:buAutoNum type="arabicPeriod"/>
            </a:pPr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À l’échelle du </a:t>
            </a:r>
          </a:p>
          <a:p>
            <a:pPr lvl="1">
              <a:spcBef>
                <a:spcPts val="600"/>
              </a:spcBef>
              <a:buClr>
                <a:srgbClr val="FF9900"/>
              </a:buClr>
              <a:buSzPct val="85000"/>
            </a:pP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bassin versant </a:t>
            </a:r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342900" indent="-342900">
              <a:spcBef>
                <a:spcPts val="600"/>
              </a:spcBef>
              <a:buClr>
                <a:srgbClr val="FF9900"/>
              </a:buClr>
              <a:buSzPct val="85000"/>
              <a:buFont typeface="+mj-lt"/>
              <a:buAutoNum type="arabicPeriod"/>
            </a:pP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Clr>
                <a:srgbClr val="FF9900"/>
              </a:buClr>
              <a:buSzPct val="85000"/>
              <a:buFont typeface="+mj-lt"/>
              <a:buAutoNum type="arabicPeriod"/>
            </a:pP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Clr>
                <a:srgbClr val="FF9900"/>
              </a:buClr>
              <a:buSzPct val="85000"/>
              <a:buFont typeface="+mj-lt"/>
              <a:buAutoNum type="arabicPeriod"/>
            </a:pPr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l’échelle d’un </a:t>
            </a: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pixel</a:t>
            </a:r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?</a:t>
            </a:r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328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1" grpId="0"/>
      <p:bldP spid="70" grpId="0" animBg="1"/>
      <p:bldP spid="1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2. Éléments bibliographiques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fr-FR" dirty="0" smtClean="0">
                <a:solidFill>
                  <a:schemeClr val="tx1"/>
                </a:solidFill>
              </a:rPr>
              <a:t>Flux </a:t>
            </a:r>
            <a:r>
              <a:rPr lang="fr-FR" dirty="0" smtClean="0">
                <a:solidFill>
                  <a:schemeClr val="tx1"/>
                </a:solidFill>
              </a:rPr>
              <a:t>d’évapotranspiration</a:t>
            </a:r>
          </a:p>
          <a:p>
            <a:pPr lvl="1">
              <a:lnSpc>
                <a:spcPct val="150000"/>
              </a:lnSpc>
            </a:pPr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>
              <a:lnSpc>
                <a:spcPct val="150000"/>
              </a:lnSpc>
            </a:pPr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lvl="1"/>
            <a:endParaRPr lang="fr-FR" b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4818392" y="2789330"/>
            <a:ext cx="4062027" cy="3134179"/>
            <a:chOff x="4974469" y="1990276"/>
            <a:chExt cx="4062027" cy="3134179"/>
          </a:xfrm>
        </p:grpSpPr>
        <p:grpSp>
          <p:nvGrpSpPr>
            <p:cNvPr id="24" name="Group 17"/>
            <p:cNvGrpSpPr>
              <a:grpSpLocks/>
            </p:cNvGrpSpPr>
            <p:nvPr/>
          </p:nvGrpSpPr>
          <p:grpSpPr bwMode="auto">
            <a:xfrm>
              <a:off x="4974469" y="1990276"/>
              <a:ext cx="3702777" cy="3134179"/>
              <a:chOff x="3482" y="514"/>
              <a:chExt cx="2149" cy="1819"/>
            </a:xfrm>
          </p:grpSpPr>
          <p:sp>
            <p:nvSpPr>
              <p:cNvPr id="44" name="Text Box 15"/>
              <p:cNvSpPr txBox="1">
                <a:spLocks noChangeArrowheads="1"/>
              </p:cNvSpPr>
              <p:nvPr/>
            </p:nvSpPr>
            <p:spPr bwMode="auto">
              <a:xfrm>
                <a:off x="3541" y="2101"/>
                <a:ext cx="2090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Schéma des interconnexions entre la nappe, la zone non saturée et les processus de </a:t>
                </a:r>
                <a:r>
                  <a:rPr lang="fr-FR" altLang="fr-FR" sz="1000" dirty="0" smtClean="0">
                    <a:solidFill>
                      <a:schemeClr val="bg2">
                        <a:lumMod val="75000"/>
                      </a:schemeClr>
                    </a:solidFill>
                  </a:rPr>
                  <a:t>surface [Kollet </a:t>
                </a:r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et Maxwell, 2008]</a:t>
                </a:r>
              </a:p>
            </p:txBody>
          </p:sp>
          <p:pic>
            <p:nvPicPr>
              <p:cNvPr id="45" name="Picture 16"/>
              <p:cNvPicPr>
                <a:picLocks noChangeAspect="1" noChangeArrowheads="1"/>
              </p:cNvPicPr>
              <p:nvPr/>
            </p:nvPicPr>
            <p:blipFill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2" y="514"/>
                <a:ext cx="2128" cy="15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9" name="Groupe 28"/>
            <p:cNvGrpSpPr/>
            <p:nvPr/>
          </p:nvGrpSpPr>
          <p:grpSpPr>
            <a:xfrm>
              <a:off x="8424428" y="3933056"/>
              <a:ext cx="612068" cy="730610"/>
              <a:chOff x="-1728700" y="4456162"/>
              <a:chExt cx="612068" cy="730610"/>
            </a:xfrm>
          </p:grpSpPr>
          <p:cxnSp>
            <p:nvCxnSpPr>
              <p:cNvPr id="30" name="Connecteur droit avec flèche 29"/>
              <p:cNvCxnSpPr/>
              <p:nvPr/>
            </p:nvCxnSpPr>
            <p:spPr>
              <a:xfrm>
                <a:off x="-1620688" y="5034081"/>
                <a:ext cx="288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avec flèche 31"/>
              <p:cNvCxnSpPr/>
              <p:nvPr/>
            </p:nvCxnSpPr>
            <p:spPr>
              <a:xfrm rot="16200000">
                <a:off x="-1764688" y="4890081"/>
                <a:ext cx="288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ZoneTexte 32"/>
              <p:cNvSpPr txBox="1"/>
              <p:nvPr/>
            </p:nvSpPr>
            <p:spPr>
              <a:xfrm>
                <a:off x="-1332656" y="4909773"/>
                <a:ext cx="216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x</a:t>
                </a:r>
                <a:endParaRPr lang="en-GB" sz="1200" b="1" dirty="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-1728700" y="4456162"/>
                <a:ext cx="216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z</a:t>
                </a:r>
                <a:endParaRPr lang="en-GB" sz="1200" b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Espace réservé du contenu 2"/>
              <p:cNvSpPr txBox="1">
                <a:spLocks/>
              </p:cNvSpPr>
              <p:nvPr/>
            </p:nvSpPr>
            <p:spPr>
              <a:xfrm>
                <a:off x="1847155" y="1556792"/>
                <a:ext cx="5605165" cy="576064"/>
              </a:xfrm>
              <a:prstGeom prst="rect">
                <a:avLst/>
              </a:prstGeom>
            </p:spPr>
            <p:txBody>
              <a:bodyPr/>
              <a:lstStyle>
                <a:lvl1pPr marL="476250" indent="-285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6200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81100" indent="-228600" algn="l" defTabSz="914400" rtl="0" eaLnBrk="1" latinLnBrk="0" hangingPunct="1">
                  <a:spcBef>
                    <a:spcPct val="20000"/>
                  </a:spcBef>
                  <a:buSzPct val="50000"/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</a:pPr>
                <a:r>
                  <a:rPr lang="fr-FR" sz="1400" dirty="0" smtClean="0"/>
                  <a:t>Fonction de la </a:t>
                </a:r>
                <a:r>
                  <a:rPr lang="fr-FR" sz="1400" b="1" dirty="0" smtClean="0"/>
                  <a:t>disponibilité de l’eau dans le sol </a:t>
                </a:r>
                <a:r>
                  <a:rPr lang="fr-FR" sz="1400" dirty="0" smtClean="0"/>
                  <a:t>(</a:t>
                </a:r>
                <a14:m>
                  <m:oMath xmlns:m="http://schemas.openxmlformats.org/officeDocument/2006/math">
                    <m:r>
                      <a:rPr lang="fr-FR" sz="1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𝑓</m:t>
                    </m:r>
                    <m:r>
                      <a:rPr lang="fr-FR" sz="1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fr-FR" sz="1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𝜃</m:t>
                    </m:r>
                    <m:r>
                      <a:rPr lang="fr-FR" sz="1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1400" dirty="0" smtClean="0"/>
                  <a:t>)</a:t>
                </a:r>
              </a:p>
            </p:txBody>
          </p:sp>
        </mc:Choice>
        <mc:Fallback xmlns="">
          <p:sp>
            <p:nvSpPr>
              <p:cNvPr id="46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155" y="1556792"/>
                <a:ext cx="5605165" cy="576064"/>
              </a:xfrm>
              <a:prstGeom prst="rect">
                <a:avLst/>
              </a:prstGeom>
              <a:blipFill rotWithShape="1">
                <a:blip r:embed="rId3"/>
                <a:stretch>
                  <a:fillRect l="-218" t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/>
              <p:cNvSpPr txBox="1"/>
              <p:nvPr/>
            </p:nvSpPr>
            <p:spPr>
              <a:xfrm>
                <a:off x="2257914" y="1934323"/>
                <a:ext cx="2982804" cy="3077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𝜽</m:t>
                      </m:r>
                      <m:d>
                        <m:dPr>
                          <m:ctrlP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𝒚</m:t>
                          </m:r>
                          <m: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fr-FR" sz="1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𝒛</m:t>
                          </m:r>
                        </m:e>
                      </m:d>
                      <m:r>
                        <a:rPr lang="fr-FR" sz="14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14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⟹</m:t>
                      </m:r>
                      <m:r>
                        <a:rPr lang="fr-FR" sz="14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𝑬𝑻</m:t>
                      </m:r>
                      <m:r>
                        <a:rPr lang="fr-FR" sz="14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varie</m:t>
                      </m:r>
                      <m:r>
                        <m:rPr>
                          <m:nor/>
                        </m:rPr>
                        <a:rPr lang="fr-FR" sz="1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400" b="0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spatialement</m:t>
                      </m:r>
                    </m:oMath>
                  </m:oMathPara>
                </a14:m>
                <a:endParaRPr lang="en-GB" sz="14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ZoneText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914" y="1934323"/>
                <a:ext cx="2982804" cy="307777"/>
              </a:xfrm>
              <a:prstGeom prst="rect">
                <a:avLst/>
              </a:prstGeom>
              <a:blipFill rotWithShape="1">
                <a:blip r:embed="rId4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èche à angle droit 5"/>
          <p:cNvSpPr/>
          <p:nvPr/>
        </p:nvSpPr>
        <p:spPr>
          <a:xfrm rot="5400000">
            <a:off x="1592136" y="1515204"/>
            <a:ext cx="260135" cy="226985"/>
          </a:xfrm>
          <a:prstGeom prst="bentUpArrow">
            <a:avLst>
              <a:gd name="adj1" fmla="val 0"/>
              <a:gd name="adj2" fmla="val 25000"/>
              <a:gd name="adj3" fmla="val 2500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0" name="Groupe 59"/>
          <p:cNvGrpSpPr/>
          <p:nvPr/>
        </p:nvGrpSpPr>
        <p:grpSpPr>
          <a:xfrm>
            <a:off x="321996" y="2549468"/>
            <a:ext cx="4206367" cy="3428886"/>
            <a:chOff x="-36512" y="1728306"/>
            <a:chExt cx="4206367" cy="3428886"/>
          </a:xfrm>
        </p:grpSpPr>
        <p:grpSp>
          <p:nvGrpSpPr>
            <p:cNvPr id="61" name="Groupe 60"/>
            <p:cNvGrpSpPr/>
            <p:nvPr/>
          </p:nvGrpSpPr>
          <p:grpSpPr>
            <a:xfrm>
              <a:off x="894296" y="1728306"/>
              <a:ext cx="3275559" cy="3428886"/>
              <a:chOff x="380628" y="1710978"/>
              <a:chExt cx="3543300" cy="3709161"/>
            </a:xfrm>
          </p:grpSpPr>
          <p:pic>
            <p:nvPicPr>
              <p:cNvPr id="66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0628" y="1710978"/>
                <a:ext cx="3543300" cy="3505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ZoneTexte 66"/>
              <p:cNvSpPr txBox="1"/>
              <p:nvPr/>
            </p:nvSpPr>
            <p:spPr bwMode="auto">
              <a:xfrm>
                <a:off x="542145" y="5153792"/>
                <a:ext cx="3105007" cy="2663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Bilan d’eau dans la zone </a:t>
                </a:r>
                <a:r>
                  <a:rPr lang="fr-FR" altLang="fr-FR" sz="1000" dirty="0" smtClean="0">
                    <a:solidFill>
                      <a:schemeClr val="bg2">
                        <a:lumMod val="75000"/>
                      </a:schemeClr>
                    </a:solidFill>
                  </a:rPr>
                  <a:t>racinaire [Hillel</a:t>
                </a:r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, 2004]</a:t>
                </a:r>
              </a:p>
            </p:txBody>
          </p:sp>
        </p:grpSp>
        <p:sp>
          <p:nvSpPr>
            <p:cNvPr id="62" name="Rectangle à coins arrondis 61"/>
            <p:cNvSpPr/>
            <p:nvPr/>
          </p:nvSpPr>
          <p:spPr>
            <a:xfrm>
              <a:off x="2349688" y="1737831"/>
              <a:ext cx="792088" cy="230337"/>
            </a:xfrm>
            <a:prstGeom prst="roundRect">
              <a:avLst/>
            </a:prstGeom>
            <a:solidFill>
              <a:srgbClr val="6DA547">
                <a:alpha val="20000"/>
              </a:srgbClr>
            </a:solidFill>
            <a:ln>
              <a:solidFill>
                <a:srgbClr val="6DA547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Rectangle à coins arrondis 62"/>
            <p:cNvSpPr/>
            <p:nvPr/>
          </p:nvSpPr>
          <p:spPr>
            <a:xfrm>
              <a:off x="2511613" y="2471256"/>
              <a:ext cx="792088" cy="230337"/>
            </a:xfrm>
            <a:prstGeom prst="roundRect">
              <a:avLst/>
            </a:prstGeom>
            <a:solidFill>
              <a:schemeClr val="accent2">
                <a:alpha val="2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Flèche en arc 63"/>
            <p:cNvSpPr/>
            <p:nvPr/>
          </p:nvSpPr>
          <p:spPr>
            <a:xfrm rot="15952722">
              <a:off x="229022" y="2117060"/>
              <a:ext cx="2016224" cy="1515027"/>
            </a:xfrm>
            <a:prstGeom prst="circularArrow">
              <a:avLst>
                <a:gd name="adj1" fmla="val 6611"/>
                <a:gd name="adj2" fmla="val 808493"/>
                <a:gd name="adj3" fmla="val 19787328"/>
                <a:gd name="adj4" fmla="val 12373604"/>
                <a:gd name="adj5" fmla="val 12500"/>
              </a:avLst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ZoneTexte 64"/>
                <p:cNvSpPr txBox="1"/>
                <p:nvPr/>
              </p:nvSpPr>
              <p:spPr>
                <a:xfrm>
                  <a:off x="-36512" y="2678723"/>
                  <a:ext cx="65197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𝒇</m:t>
                        </m:r>
                        <m:r>
                          <a:rPr lang="fr-FR" sz="1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fr-FR" sz="1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𝜽</m:t>
                        </m:r>
                        <m:r>
                          <a:rPr lang="fr-FR" sz="1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GB" sz="1600" b="1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ZoneTexte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6512" y="2678723"/>
                  <a:ext cx="651973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60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6" t="6236" r="4098" b="26191"/>
          <a:stretch/>
        </p:blipFill>
        <p:spPr>
          <a:xfrm>
            <a:off x="899592" y="2432250"/>
            <a:ext cx="3112366" cy="23820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</a:t>
            </a:r>
            <a:r>
              <a:rPr lang="fr-FR" dirty="0" smtClean="0"/>
              <a:t>Éléments bibliographiques</a:t>
            </a:r>
            <a:endParaRPr lang="fr-FR" dirty="0"/>
          </a:p>
        </p:txBody>
      </p:sp>
      <p:grpSp>
        <p:nvGrpSpPr>
          <p:cNvPr id="49" name="Groupe 48"/>
          <p:cNvGrpSpPr/>
          <p:nvPr/>
        </p:nvGrpSpPr>
        <p:grpSpPr>
          <a:xfrm>
            <a:off x="4883836" y="1772816"/>
            <a:ext cx="3258315" cy="3977164"/>
            <a:chOff x="662167" y="1795808"/>
            <a:chExt cx="3258315" cy="3977164"/>
          </a:xfrm>
        </p:grpSpPr>
        <p:grpSp>
          <p:nvGrpSpPr>
            <p:cNvPr id="50" name="Groupe 49"/>
            <p:cNvGrpSpPr/>
            <p:nvPr/>
          </p:nvGrpSpPr>
          <p:grpSpPr>
            <a:xfrm>
              <a:off x="662167" y="2605011"/>
              <a:ext cx="3258315" cy="3167961"/>
              <a:chOff x="892332" y="1967898"/>
              <a:chExt cx="3258315" cy="3167961"/>
            </a:xfrm>
          </p:grpSpPr>
          <p:sp>
            <p:nvSpPr>
              <p:cNvPr id="58" name="Text Box 9"/>
              <p:cNvSpPr txBox="1">
                <a:spLocks noChangeArrowheads="1"/>
              </p:cNvSpPr>
              <p:nvPr/>
            </p:nvSpPr>
            <p:spPr bwMode="auto">
              <a:xfrm>
                <a:off x="1054303" y="4735749"/>
                <a:ext cx="3096344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FR" altLang="fr-FR" sz="1000" dirty="0" smtClean="0">
                    <a:solidFill>
                      <a:schemeClr val="bg2">
                        <a:lumMod val="75000"/>
                      </a:schemeClr>
                    </a:solidFill>
                  </a:rPr>
                  <a:t>Flux de chaleur latente en fonction de </a:t>
                </a:r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la profondeur de la </a:t>
                </a:r>
                <a:r>
                  <a:rPr lang="fr-FR" altLang="fr-FR" sz="1000" dirty="0" smtClean="0">
                    <a:solidFill>
                      <a:schemeClr val="bg2">
                        <a:lumMod val="75000"/>
                      </a:schemeClr>
                    </a:solidFill>
                  </a:rPr>
                  <a:t>nappe [Maxwell </a:t>
                </a:r>
                <a:r>
                  <a:rPr lang="fr-FR" altLang="fr-FR" sz="1000" dirty="0">
                    <a:solidFill>
                      <a:schemeClr val="bg2">
                        <a:lumMod val="75000"/>
                      </a:schemeClr>
                    </a:solidFill>
                  </a:rPr>
                  <a:t>et Kollet, 2008]</a:t>
                </a:r>
              </a:p>
            </p:txBody>
          </p:sp>
          <p:pic>
            <p:nvPicPr>
              <p:cNvPr id="59" name="Picture 3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2332" y="1967898"/>
                <a:ext cx="3017162" cy="27678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1" name="Groupe 50"/>
            <p:cNvGrpSpPr/>
            <p:nvPr/>
          </p:nvGrpSpPr>
          <p:grpSpPr>
            <a:xfrm>
              <a:off x="1102519" y="1795808"/>
              <a:ext cx="2424111" cy="3073352"/>
              <a:chOff x="1102519" y="1723800"/>
              <a:chExt cx="2424111" cy="307335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1102519" y="2072753"/>
                <a:ext cx="1093217" cy="540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Pas de limitation en eau</a:t>
                </a:r>
                <a:endParaRPr lang="fr-FR" sz="1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195736" y="2072753"/>
                <a:ext cx="432048" cy="54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627783" y="2072753"/>
                <a:ext cx="898847" cy="540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Limitation en eau permanente</a:t>
                </a:r>
                <a:endParaRPr lang="fr-FR" sz="1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 rot="18284992">
                <a:off x="1777990" y="2148843"/>
                <a:ext cx="11886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800" dirty="0">
                    <a:solidFill>
                      <a:schemeClr val="accent1">
                        <a:lumMod val="75000"/>
                      </a:schemeClr>
                    </a:solidFill>
                  </a:rPr>
                  <a:t>Zone </a:t>
                </a:r>
                <a:endParaRPr lang="fr-FR" sz="8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/>
                <a:r>
                  <a:rPr lang="fr-FR" sz="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transitoire</a:t>
                </a:r>
                <a:endParaRPr lang="fr-FR" sz="8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56" name="Connecteur droit 55"/>
              <p:cNvCxnSpPr/>
              <p:nvPr/>
            </p:nvCxnSpPr>
            <p:spPr>
              <a:xfrm>
                <a:off x="2195736" y="2072753"/>
                <a:ext cx="0" cy="2724399"/>
              </a:xfrm>
              <a:prstGeom prst="line">
                <a:avLst/>
              </a:prstGeom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2627783" y="2072753"/>
                <a:ext cx="1" cy="2724399"/>
              </a:xfrm>
              <a:prstGeom prst="line">
                <a:avLst/>
              </a:prstGeom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259632" y="5631050"/>
            <a:ext cx="30963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sz="1000" dirty="0" smtClean="0">
                <a:solidFill>
                  <a:schemeClr val="bg2">
                    <a:lumMod val="75000"/>
                  </a:schemeClr>
                </a:solidFill>
              </a:rPr>
              <a:t>Distribution spatiale du flux moyen annuel de chaleur latente [Maxwell </a:t>
            </a:r>
            <a:r>
              <a:rPr lang="fr-FR" altLang="fr-FR" sz="1000" dirty="0">
                <a:solidFill>
                  <a:schemeClr val="bg2">
                    <a:lumMod val="75000"/>
                  </a:schemeClr>
                </a:solidFill>
              </a:rPr>
              <a:t>et Kollet, 2008]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876210" y="5877272"/>
            <a:ext cx="36864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fr-FR" sz="1400" b="1" dirty="0" smtClean="0"/>
              <a:t>↪</a:t>
            </a:r>
            <a:r>
              <a:rPr lang="fr-FR" sz="1400" dirty="0" smtClean="0"/>
              <a:t> Profondeur de la nappe : variable clé</a:t>
            </a:r>
            <a:endParaRPr lang="fr-FR" sz="16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96752"/>
            <a:ext cx="8424936" cy="4975448"/>
          </a:xfrm>
        </p:spPr>
        <p:txBody>
          <a:bodyPr/>
          <a:lstStyle/>
          <a:p>
            <a:pPr marL="476250" lvl="1">
              <a:buFont typeface="Wingdings" panose="05000000000000000000" pitchFamily="2" charset="2"/>
              <a:buChar char="§"/>
            </a:pPr>
            <a:r>
              <a:rPr lang="fr-FR" dirty="0"/>
              <a:t>Variation spatiale : </a:t>
            </a:r>
            <a:r>
              <a:rPr lang="fr-FR" sz="1600" dirty="0"/>
              <a:t>Mise en évidence par des modélisations couplées écoulements souterrains / biosphère à l’échelle régionale </a:t>
            </a:r>
            <a:r>
              <a:rPr lang="fr-FR" sz="1200" dirty="0" smtClean="0"/>
              <a:t>(</a:t>
            </a:r>
            <a:r>
              <a:rPr lang="fr-FR" sz="1200" dirty="0" err="1" smtClean="0"/>
              <a:t>Little</a:t>
            </a:r>
            <a:r>
              <a:rPr lang="fr-FR" sz="1200" dirty="0" smtClean="0"/>
              <a:t> </a:t>
            </a:r>
            <a:r>
              <a:rPr lang="fr-FR" sz="1200" dirty="0" err="1" smtClean="0"/>
              <a:t>Washita</a:t>
            </a:r>
            <a:r>
              <a:rPr lang="fr-FR" sz="1200" dirty="0" smtClean="0"/>
              <a:t> : bassin </a:t>
            </a:r>
            <a:r>
              <a:rPr lang="fr-FR" sz="1200" dirty="0"/>
              <a:t>versant ~ 30 km x 40 </a:t>
            </a:r>
            <a:r>
              <a:rPr lang="fr-FR" sz="1200" dirty="0" smtClean="0"/>
              <a:t>km, Oklahoma, USA)</a:t>
            </a:r>
            <a:r>
              <a:rPr lang="fr-FR" sz="1600" dirty="0" smtClean="0"/>
              <a:t> :</a:t>
            </a:r>
            <a:endParaRPr lang="fr-FR" dirty="0"/>
          </a:p>
        </p:txBody>
      </p:sp>
      <p:sp>
        <p:nvSpPr>
          <p:cNvPr id="3" name="Ellipse 2"/>
          <p:cNvSpPr/>
          <p:nvPr/>
        </p:nvSpPr>
        <p:spPr>
          <a:xfrm>
            <a:off x="5650706" y="4126706"/>
            <a:ext cx="465427" cy="1663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/>
          <p:cNvSpPr/>
          <p:nvPr/>
        </p:nvSpPr>
        <p:spPr>
          <a:xfrm rot="18866013">
            <a:off x="2431821" y="2869365"/>
            <a:ext cx="1452331" cy="54291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4" t="72748" r="14116" b="2709"/>
          <a:stretch/>
        </p:blipFill>
        <p:spPr>
          <a:xfrm>
            <a:off x="1948401" y="4749234"/>
            <a:ext cx="1430774" cy="679504"/>
          </a:xfrm>
          <a:prstGeom prst="rect">
            <a:avLst/>
          </a:prstGeom>
        </p:spPr>
      </p:pic>
      <p:sp>
        <p:nvSpPr>
          <p:cNvPr id="2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682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</a:t>
            </a:r>
            <a:r>
              <a:rPr lang="en-GB" dirty="0" err="1" smtClean="0"/>
              <a:t>Approche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130002" y="1935882"/>
            <a:ext cx="2196000" cy="468000"/>
          </a:xfrm>
          <a:prstGeom prst="rect">
            <a:avLst/>
          </a:prstGeom>
          <a:solidFill>
            <a:srgbClr val="9BBB59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" bIns="36000" rtlCol="0" anchor="ctr"/>
          <a:lstStyle/>
          <a:p>
            <a:r>
              <a:rPr lang="fr-FR" sz="1400" dirty="0" smtClean="0">
                <a:solidFill>
                  <a:schemeClr val="tx1"/>
                </a:solidFill>
              </a:rPr>
              <a:t>Versant 2D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0002" y="2403986"/>
            <a:ext cx="2196000" cy="468000"/>
          </a:xfrm>
          <a:prstGeom prst="rect">
            <a:avLst/>
          </a:prstGeom>
          <a:solidFill>
            <a:srgbClr val="9BBB59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" bIns="36000" rtlCol="0" anchor="ctr"/>
          <a:lstStyle/>
          <a:p>
            <a:r>
              <a:rPr lang="fr-FR" sz="1400" dirty="0" smtClean="0">
                <a:solidFill>
                  <a:schemeClr val="tx1"/>
                </a:solidFill>
              </a:rPr>
              <a:t>Bassin versant 3D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2294" y="2869942"/>
            <a:ext cx="2196000" cy="468000"/>
          </a:xfrm>
          <a:prstGeom prst="rect">
            <a:avLst/>
          </a:prstGeom>
          <a:solidFill>
            <a:srgbClr val="9BBB59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" bIns="36000" rtlCol="0" anchor="ctr"/>
          <a:lstStyle/>
          <a:p>
            <a:r>
              <a:rPr lang="fr-FR" sz="1400" dirty="0" smtClean="0">
                <a:solidFill>
                  <a:schemeClr val="tx1"/>
                </a:solidFill>
              </a:rPr>
              <a:t>Pixel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08478" y="1935882"/>
            <a:ext cx="2196000" cy="468000"/>
          </a:xfrm>
          <a:prstGeom prst="rect">
            <a:avLst/>
          </a:prstGeom>
          <a:solidFill>
            <a:srgbClr val="4BACC6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" bIns="36000" rtlCol="0" anchor="ctr"/>
          <a:lstStyle/>
          <a:p>
            <a:r>
              <a:rPr lang="fr-FR" sz="1400" dirty="0" smtClean="0">
                <a:solidFill>
                  <a:schemeClr val="tx1"/>
                </a:solidFill>
              </a:rPr>
              <a:t>Idéalisée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08478" y="2403986"/>
            <a:ext cx="2196000" cy="468000"/>
          </a:xfrm>
          <a:prstGeom prst="rect">
            <a:avLst/>
          </a:prstGeom>
          <a:solidFill>
            <a:srgbClr val="4BACC6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" bIns="36000" rtlCol="0" anchor="ctr"/>
          <a:lstStyle/>
          <a:p>
            <a:r>
              <a:rPr lang="fr-FR" sz="1400" dirty="0" smtClean="0">
                <a:solidFill>
                  <a:schemeClr val="tx1"/>
                </a:solidFill>
              </a:rPr>
              <a:t>Réelle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7" name="Espace réservé du contenu 3"/>
          <p:cNvSpPr>
            <a:spLocks noGrp="1"/>
          </p:cNvSpPr>
          <p:nvPr>
            <p:ph idx="1"/>
          </p:nvPr>
        </p:nvSpPr>
        <p:spPr>
          <a:xfrm>
            <a:off x="539552" y="1196752"/>
            <a:ext cx="8424936" cy="4975448"/>
          </a:xfrm>
        </p:spPr>
        <p:txBody>
          <a:bodyPr/>
          <a:lstStyle/>
          <a:p>
            <a:pPr marL="476250" lvl="1">
              <a:buFont typeface="Wingdings" panose="05000000000000000000" pitchFamily="2" charset="2"/>
              <a:buChar char="§"/>
            </a:pPr>
            <a:r>
              <a:rPr lang="fr-FR" dirty="0" smtClean="0"/>
              <a:t>Approche générale :</a:t>
            </a:r>
            <a:endParaRPr lang="fr-FR" dirty="0"/>
          </a:p>
        </p:txBody>
      </p:sp>
      <p:cxnSp>
        <p:nvCxnSpPr>
          <p:cNvPr id="29" name="Connecteur droit avec flèche 28"/>
          <p:cNvCxnSpPr/>
          <p:nvPr/>
        </p:nvCxnSpPr>
        <p:spPr bwMode="auto">
          <a:xfrm flipV="1">
            <a:off x="6957741" y="4461494"/>
            <a:ext cx="576064" cy="1"/>
          </a:xfrm>
          <a:prstGeom prst="straightConnector1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0" name="Groupe 29"/>
          <p:cNvGrpSpPr/>
          <p:nvPr/>
        </p:nvGrpSpPr>
        <p:grpSpPr>
          <a:xfrm>
            <a:off x="7044607" y="3933056"/>
            <a:ext cx="441573" cy="360040"/>
            <a:chOff x="3023828" y="3429000"/>
            <a:chExt cx="441573" cy="360040"/>
          </a:xfrm>
        </p:grpSpPr>
        <p:sp>
          <p:nvSpPr>
            <p:cNvPr id="31" name="Ellipse 30"/>
            <p:cNvSpPr/>
            <p:nvPr/>
          </p:nvSpPr>
          <p:spPr bwMode="auto">
            <a:xfrm>
              <a:off x="3023828" y="3429000"/>
              <a:ext cx="360040" cy="3600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069357" y="3470520"/>
              <a:ext cx="3960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1619672" y="3640425"/>
            <a:ext cx="2624328" cy="2452870"/>
            <a:chOff x="35496" y="3280385"/>
            <a:chExt cx="2624328" cy="2452870"/>
          </a:xfrm>
        </p:grpSpPr>
        <p:sp>
          <p:nvSpPr>
            <p:cNvPr id="34" name="ZoneTexte 33"/>
            <p:cNvSpPr txBox="1"/>
            <p:nvPr/>
          </p:nvSpPr>
          <p:spPr>
            <a:xfrm>
              <a:off x="963663" y="5456256"/>
              <a:ext cx="944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2"/>
                  </a:solidFill>
                </a:rPr>
                <a:t>Versant 2D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3280385"/>
              <a:ext cx="2624328" cy="186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e 35"/>
          <p:cNvGrpSpPr/>
          <p:nvPr/>
        </p:nvGrpSpPr>
        <p:grpSpPr>
          <a:xfrm>
            <a:off x="3012159" y="3645024"/>
            <a:ext cx="3818467" cy="2448272"/>
            <a:chOff x="2915816" y="3284984"/>
            <a:chExt cx="3818467" cy="2448272"/>
          </a:xfrm>
        </p:grpSpPr>
        <p:cxnSp>
          <p:nvCxnSpPr>
            <p:cNvPr id="37" name="Connecteur droit avec flèche 36"/>
            <p:cNvCxnSpPr/>
            <p:nvPr/>
          </p:nvCxnSpPr>
          <p:spPr bwMode="auto">
            <a:xfrm flipV="1">
              <a:off x="2915816" y="4107405"/>
              <a:ext cx="576064" cy="1"/>
            </a:xfrm>
            <a:prstGeom prst="straightConnector1">
              <a:avLst/>
            </a:prstGeom>
            <a:ln>
              <a:solidFill>
                <a:schemeClr val="accent4">
                  <a:lumMod val="65000"/>
                  <a:lumOff val="35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8" name="Accolade fermante 37"/>
            <p:cNvSpPr/>
            <p:nvPr/>
          </p:nvSpPr>
          <p:spPr bwMode="auto">
            <a:xfrm rot="5400000">
              <a:off x="4831936" y="4249185"/>
              <a:ext cx="200209" cy="1872208"/>
            </a:xfrm>
            <a:prstGeom prst="rightBrace">
              <a:avLst>
                <a:gd name="adj1" fmla="val 48599"/>
                <a:gd name="adj2" fmla="val 50000"/>
              </a:avLst>
            </a:prstGeom>
            <a:ln>
              <a:solidFill>
                <a:schemeClr val="bg2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3682707" y="5456257"/>
              <a:ext cx="27815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2"/>
                  </a:solidFill>
                </a:rPr>
                <a:t>Ensemble de colonnes indépendantes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grpSp>
          <p:nvGrpSpPr>
            <p:cNvPr id="40" name="Groupe 39"/>
            <p:cNvGrpSpPr/>
            <p:nvPr/>
          </p:nvGrpSpPr>
          <p:grpSpPr>
            <a:xfrm>
              <a:off x="3023828" y="3573016"/>
              <a:ext cx="432048" cy="360040"/>
              <a:chOff x="3023828" y="3429000"/>
              <a:chExt cx="432048" cy="360040"/>
            </a:xfrm>
          </p:grpSpPr>
          <p:sp>
            <p:nvSpPr>
              <p:cNvPr id="42" name="Ellipse 41"/>
              <p:cNvSpPr/>
              <p:nvPr/>
            </p:nvSpPr>
            <p:spPr bwMode="auto">
              <a:xfrm>
                <a:off x="3023828" y="3429000"/>
                <a:ext cx="360040" cy="36004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3059832" y="3470520"/>
                <a:ext cx="3960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</a:t>
                </a:r>
                <a:endParaRPr lang="fr-F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3284984"/>
              <a:ext cx="3098387" cy="186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" name="Groupe 43"/>
          <p:cNvGrpSpPr/>
          <p:nvPr/>
        </p:nvGrpSpPr>
        <p:grpSpPr>
          <a:xfrm>
            <a:off x="5436096" y="3251656"/>
            <a:ext cx="1703857" cy="2830607"/>
            <a:chOff x="7260631" y="3140968"/>
            <a:chExt cx="1703857" cy="2830607"/>
          </a:xfrm>
        </p:grpSpPr>
        <p:sp>
          <p:nvSpPr>
            <p:cNvPr id="45" name="ZoneTexte 44"/>
            <p:cNvSpPr txBox="1"/>
            <p:nvPr/>
          </p:nvSpPr>
          <p:spPr>
            <a:xfrm>
              <a:off x="7260631" y="5694576"/>
              <a:ext cx="15792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chemeClr val="tx2"/>
                  </a:solidFill>
                </a:rPr>
                <a:t>Colonne équivalente</a:t>
              </a:r>
              <a:endParaRPr lang="fr-FR" sz="1200" dirty="0">
                <a:solidFill>
                  <a:schemeClr val="tx2"/>
                </a:solidFill>
              </a:endParaRPr>
            </a:p>
          </p:txBody>
        </p:sp>
        <p:grpSp>
          <p:nvGrpSpPr>
            <p:cNvPr id="46" name="Groupe 45"/>
            <p:cNvGrpSpPr/>
            <p:nvPr/>
          </p:nvGrpSpPr>
          <p:grpSpPr>
            <a:xfrm>
              <a:off x="7404647" y="3140968"/>
              <a:ext cx="1559841" cy="2481600"/>
              <a:chOff x="7308304" y="2659189"/>
              <a:chExt cx="1650734" cy="2626205"/>
            </a:xfrm>
          </p:grpSpPr>
          <p:pic>
            <p:nvPicPr>
              <p:cNvPr id="47" name="Picture 4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308304" y="2659189"/>
                <a:ext cx="1478953" cy="289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845151" y="3073923"/>
                <a:ext cx="217551" cy="2211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5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100392" y="3346389"/>
                <a:ext cx="858646" cy="370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5"/>
              <p:cNvPicPr>
                <a:picLocks noChangeAspect="1" noChangeArrowheads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100392" y="3789040"/>
                <a:ext cx="858646" cy="329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cxnSp>
        <p:nvCxnSpPr>
          <p:cNvPr id="51" name="Connecteur droit avec flèche 50"/>
          <p:cNvCxnSpPr/>
          <p:nvPr/>
        </p:nvCxnSpPr>
        <p:spPr bwMode="auto">
          <a:xfrm>
            <a:off x="4548164" y="4467444"/>
            <a:ext cx="1175964" cy="0"/>
          </a:xfrm>
          <a:prstGeom prst="straightConnector1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132294" y="1935882"/>
            <a:ext cx="2193708" cy="46810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/>
          <p:cNvSpPr/>
          <p:nvPr/>
        </p:nvSpPr>
        <p:spPr>
          <a:xfrm>
            <a:off x="1619672" y="1628800"/>
            <a:ext cx="1296144" cy="360000"/>
          </a:xfrm>
          <a:prstGeom prst="ellipse">
            <a:avLst/>
          </a:prstGeom>
          <a:solidFill>
            <a:srgbClr val="9BBB5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Échelle</a:t>
            </a:r>
            <a:endParaRPr lang="fr-FR" sz="1600" dirty="0"/>
          </a:p>
        </p:txBody>
      </p:sp>
      <p:sp>
        <p:nvSpPr>
          <p:cNvPr id="53" name="Rectangle 52"/>
          <p:cNvSpPr/>
          <p:nvPr/>
        </p:nvSpPr>
        <p:spPr>
          <a:xfrm>
            <a:off x="5208478" y="1935819"/>
            <a:ext cx="2193708" cy="46810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4848198" y="1628800"/>
            <a:ext cx="1584000" cy="360000"/>
          </a:xfrm>
          <a:prstGeom prst="ellipse">
            <a:avLst/>
          </a:prstGeom>
          <a:solidFill>
            <a:srgbClr val="4BACC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600" dirty="0" smtClean="0"/>
              <a:t>Topographie</a:t>
            </a:r>
            <a:endParaRPr lang="fr-FR" sz="1600" dirty="0"/>
          </a:p>
        </p:txBody>
      </p:sp>
      <p:sp>
        <p:nvSpPr>
          <p:cNvPr id="5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39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14341 -7.40741E-7 " pathEditMode="relative" rAng="0" ptsTypes="AA">
                                      <p:cBhvr>
                                        <p:cTn id="3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7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0.18247 -1.85185E-6 " pathEditMode="relative" rAng="0" ptsTypes="AA">
                                      <p:cBhvr>
                                        <p:cTn id="3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</a:t>
            </a:r>
            <a:r>
              <a:rPr lang="fr-FR" dirty="0" smtClean="0"/>
              <a:t>Approche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89856"/>
            <a:ext cx="8061523" cy="4975448"/>
          </a:xfrm>
        </p:spPr>
        <p:txBody>
          <a:bodyPr/>
          <a:lstStyle/>
          <a:p>
            <a:r>
              <a:rPr lang="fr-FR" sz="1800" dirty="0" smtClean="0"/>
              <a:t>Modèle 2D de référence :</a:t>
            </a:r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200" dirty="0" smtClean="0"/>
          </a:p>
          <a:p>
            <a:r>
              <a:rPr lang="fr-FR" sz="1800" dirty="0"/>
              <a:t>Modélisation des écoulements souterrains</a:t>
            </a:r>
          </a:p>
          <a:p>
            <a:pPr lvl="1"/>
            <a:r>
              <a:rPr lang="fr-FR" sz="1600" dirty="0" smtClean="0"/>
              <a:t>Résolution de l’équation de </a:t>
            </a:r>
            <a:r>
              <a:rPr lang="fr-FR" sz="1600" dirty="0" smtClean="0"/>
              <a:t>Darcy (ZS) et de Richards (ZNS)</a:t>
            </a:r>
            <a:endParaRPr lang="fr-FR" sz="1600" dirty="0" smtClean="0"/>
          </a:p>
          <a:p>
            <a:pPr lvl="1"/>
            <a:endParaRPr lang="fr-FR" sz="1600" dirty="0" smtClean="0"/>
          </a:p>
          <a:p>
            <a:r>
              <a:rPr lang="fr-FR" sz="1800" dirty="0" smtClean="0"/>
              <a:t>Modélisation </a:t>
            </a:r>
            <a:r>
              <a:rPr lang="fr-FR" sz="1800" dirty="0"/>
              <a:t>de l’évaporation et de la transpiration</a:t>
            </a:r>
          </a:p>
          <a:p>
            <a:pPr lvl="1"/>
            <a:r>
              <a:rPr lang="fr-FR" sz="1600" dirty="0"/>
              <a:t>Termes puits </a:t>
            </a:r>
            <a:endParaRPr lang="fr-FR" sz="1600" dirty="0" smtClean="0"/>
          </a:p>
          <a:p>
            <a:pPr lvl="1"/>
            <a:r>
              <a:rPr lang="fr-FR" sz="1600" dirty="0" smtClean="0"/>
              <a:t>Chainage </a:t>
            </a:r>
            <a:r>
              <a:rPr lang="fr-FR" sz="1600" dirty="0"/>
              <a:t>Orchidée/Cast3m</a:t>
            </a:r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</p:txBody>
      </p:sp>
      <p:grpSp>
        <p:nvGrpSpPr>
          <p:cNvPr id="35" name="Groupe 34"/>
          <p:cNvGrpSpPr/>
          <p:nvPr/>
        </p:nvGrpSpPr>
        <p:grpSpPr>
          <a:xfrm>
            <a:off x="6660232" y="1700808"/>
            <a:ext cx="2354574" cy="1304855"/>
            <a:chOff x="6789426" y="1772816"/>
            <a:chExt cx="2354574" cy="1304855"/>
          </a:xfrm>
        </p:grpSpPr>
        <p:grpSp>
          <p:nvGrpSpPr>
            <p:cNvPr id="63" name="Groupe 62"/>
            <p:cNvGrpSpPr/>
            <p:nvPr/>
          </p:nvGrpSpPr>
          <p:grpSpPr>
            <a:xfrm>
              <a:off x="7308304" y="1772816"/>
              <a:ext cx="1317990" cy="558791"/>
              <a:chOff x="7574490" y="1540463"/>
              <a:chExt cx="1317990" cy="558791"/>
            </a:xfrm>
          </p:grpSpPr>
          <p:pic>
            <p:nvPicPr>
              <p:cNvPr id="65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668344" y="1540463"/>
                <a:ext cx="1064327" cy="273496"/>
              </a:xfrm>
              <a:prstGeom prst="rect">
                <a:avLst/>
              </a:prstGeom>
              <a:ln w="9525">
                <a:solidFill>
                  <a:srgbClr val="BF7D13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66" name="Text Box 9"/>
              <p:cNvSpPr txBox="1">
                <a:spLocks noChangeArrowheads="1"/>
              </p:cNvSpPr>
              <p:nvPr/>
            </p:nvSpPr>
            <p:spPr bwMode="auto">
              <a:xfrm>
                <a:off x="7574490" y="1883810"/>
                <a:ext cx="1317990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altLang="fr-FR" sz="800" dirty="0">
                    <a:solidFill>
                      <a:schemeClr val="bg2">
                        <a:lumMod val="75000"/>
                      </a:schemeClr>
                    </a:solidFill>
                  </a:rPr>
                  <a:t>http://www-cast3m.cea.fr</a:t>
                </a:r>
              </a:p>
            </p:txBody>
          </p:sp>
        </p:grpSp>
        <p:sp>
          <p:nvSpPr>
            <p:cNvPr id="64" name="ZoneTexte 63"/>
            <p:cNvSpPr txBox="1"/>
            <p:nvPr/>
          </p:nvSpPr>
          <p:spPr>
            <a:xfrm>
              <a:off x="6789426" y="2492896"/>
              <a:ext cx="2354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>
                      <a:lumMod val="75000"/>
                    </a:schemeClr>
                  </a:solidFill>
                </a:rPr>
                <a:t>[WEILL, Sylvain. </a:t>
              </a:r>
              <a:r>
                <a:rPr lang="fr-FR" sz="800" i="1" dirty="0" smtClean="0">
                  <a:solidFill>
                    <a:schemeClr val="bg2">
                      <a:lumMod val="75000"/>
                    </a:schemeClr>
                  </a:solidFill>
                </a:rPr>
                <a:t>Modélisation des échanges surface/subsurface à l'échelle de la parcelle par une approche </a:t>
              </a:r>
              <a:r>
                <a:rPr lang="fr-FR" sz="800" i="1" dirty="0" err="1" smtClean="0">
                  <a:solidFill>
                    <a:schemeClr val="bg2">
                      <a:lumMod val="75000"/>
                    </a:schemeClr>
                  </a:solidFill>
                </a:rPr>
                <a:t>darcéenne</a:t>
              </a:r>
              <a:r>
                <a:rPr lang="fr-FR" sz="800" i="1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fr-FR" sz="800" i="1" dirty="0" err="1" smtClean="0">
                  <a:solidFill>
                    <a:schemeClr val="bg2">
                      <a:lumMod val="75000"/>
                    </a:schemeClr>
                  </a:solidFill>
                </a:rPr>
                <a:t>multidomaine</a:t>
              </a:r>
              <a:r>
                <a:rPr lang="fr-FR" sz="800" dirty="0" smtClean="0">
                  <a:solidFill>
                    <a:schemeClr val="bg2">
                      <a:lumMod val="75000"/>
                    </a:schemeClr>
                  </a:solidFill>
                </a:rPr>
                <a:t>. 2007. Thèse de doctorat]</a:t>
              </a:r>
              <a:endParaRPr lang="fr-FR" sz="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971466" y="1124744"/>
            <a:ext cx="5184710" cy="2482775"/>
            <a:chOff x="631355" y="2867799"/>
            <a:chExt cx="5184710" cy="24827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1373" y="2867799"/>
              <a:ext cx="4254692" cy="2334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ZoneTexte 39"/>
            <p:cNvSpPr txBox="1"/>
            <p:nvPr/>
          </p:nvSpPr>
          <p:spPr>
            <a:xfrm>
              <a:off x="631355" y="5073575"/>
              <a:ext cx="16289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Charge imposée = </a:t>
              </a:r>
              <a:r>
                <a:rPr lang="fr-FR" sz="1200" dirty="0" err="1" smtClean="0">
                  <a:solidFill>
                    <a:srgbClr val="FF0000"/>
                  </a:solidFill>
                </a:rPr>
                <a:t>h</a:t>
              </a:r>
              <a:r>
                <a:rPr lang="fr-FR" sz="1200" baseline="-25000" dirty="0" err="1" smtClean="0">
                  <a:solidFill>
                    <a:srgbClr val="FF0000"/>
                  </a:solidFill>
                </a:rPr>
                <a:t>r</a:t>
              </a:r>
              <a:endParaRPr lang="fr-FR" sz="12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41" name="Connecteur droit 40"/>
            <p:cNvCxnSpPr/>
            <p:nvPr/>
          </p:nvCxnSpPr>
          <p:spPr bwMode="auto">
            <a:xfrm>
              <a:off x="1835696" y="4184466"/>
              <a:ext cx="0" cy="6846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Connecteur en arc 41"/>
            <p:cNvCxnSpPr/>
            <p:nvPr/>
          </p:nvCxnSpPr>
          <p:spPr bwMode="auto">
            <a:xfrm rot="5400000">
              <a:off x="1432558" y="4678027"/>
              <a:ext cx="408831" cy="382265"/>
            </a:xfrm>
            <a:prstGeom prst="curvedConnector3">
              <a:avLst>
                <a:gd name="adj1" fmla="val 39904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127" y="5229200"/>
            <a:ext cx="1137999" cy="676789"/>
          </a:xfrm>
          <a:prstGeom prst="rect">
            <a:avLst/>
          </a:prstGeom>
          <a:ln w="9525">
            <a:solidFill>
              <a:srgbClr val="739B2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00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</a:t>
            </a:r>
            <a:r>
              <a:rPr lang="fr-FR" dirty="0" smtClean="0"/>
              <a:t>Approche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89856"/>
                <a:ext cx="4752528" cy="4975448"/>
              </a:xfrm>
            </p:spPr>
            <p:txBody>
              <a:bodyPr/>
              <a:lstStyle/>
              <a:p>
                <a:r>
                  <a:rPr lang="fr-FR" sz="1800" dirty="0" smtClean="0"/>
                  <a:t>Modèle </a:t>
                </a:r>
                <a:r>
                  <a:rPr lang="fr-FR" sz="1800" dirty="0" smtClean="0"/>
                  <a:t>1D de </a:t>
                </a:r>
                <a:r>
                  <a:rPr lang="fr-FR" sz="1800" dirty="0" smtClean="0"/>
                  <a:t>colonne</a:t>
                </a:r>
              </a:p>
              <a:p>
                <a:endParaRPr lang="fr-FR" sz="1800" dirty="0"/>
              </a:p>
              <a:p>
                <a:pPr lvl="1"/>
                <a:r>
                  <a:rPr lang="fr-FR" sz="1600" dirty="0" smtClean="0"/>
                  <a:t>= une colonne extraite du versant 2D</a:t>
                </a:r>
              </a:p>
              <a:p>
                <a:pPr lvl="1"/>
                <a:endParaRPr lang="fr-FR" sz="1600" dirty="0" smtClean="0"/>
              </a:p>
              <a:p>
                <a:pPr lvl="1"/>
                <a:r>
                  <a:rPr lang="fr-FR" sz="1600" dirty="0" smtClean="0"/>
                  <a:t>Caractérisée </a:t>
                </a:r>
                <a:r>
                  <a:rPr lang="fr-FR" sz="1600" dirty="0"/>
                  <a:t>par sa distance </a:t>
                </a:r>
              </a:p>
              <a:p>
                <a:pPr marL="476250" lvl="1" indent="0">
                  <a:buNone/>
                </a:pPr>
                <a:r>
                  <a:rPr lang="fr-FR" sz="1600" dirty="0"/>
                  <a:t>		à la </a:t>
                </a:r>
                <a:r>
                  <a:rPr lang="fr-FR" sz="1600" dirty="0" smtClean="0"/>
                  <a:t>rivière L</a:t>
                </a:r>
                <a:endParaRPr lang="fr-FR" sz="1600" dirty="0"/>
              </a:p>
              <a:p>
                <a:pPr marL="476250" lvl="1" indent="0">
                  <a:buNone/>
                </a:pPr>
                <a:endParaRPr lang="fr-FR" sz="1600" dirty="0"/>
              </a:p>
              <a:p>
                <a:pPr lvl="1"/>
                <a:r>
                  <a:rPr lang="fr-FR" sz="1600" dirty="0" smtClean="0"/>
                  <a:t>Versant 2D </a:t>
                </a:r>
                <a:r>
                  <a:rPr lang="fr-FR" sz="1600" dirty="0"/>
                  <a:t>→ </a:t>
                </a:r>
                <a:r>
                  <a:rPr lang="fr-FR" sz="1600" dirty="0" smtClean="0"/>
                  <a:t>colonne 1D : 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fr-FR" sz="1600" dirty="0" smtClean="0"/>
                  <a:t>Processus d’infiltration, évaporation, transpiration, écoulements verticaux </a:t>
                </a:r>
                <a:r>
                  <a:rPr lang="fr-FR" sz="1600" b="1" dirty="0" smtClean="0"/>
                  <a:t>conservés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fr-FR" sz="1600" dirty="0" smtClean="0"/>
                  <a:t>Écoulements transversaux ?</a:t>
                </a:r>
              </a:p>
              <a:p>
                <a:pPr marL="952500" lvl="2" indent="0">
                  <a:buNone/>
                </a:pPr>
                <a:r>
                  <a:rPr lang="fr-FR" sz="1600" dirty="0"/>
                  <a:t> </a:t>
                </a:r>
                <a:r>
                  <a:rPr lang="fr-FR" sz="1600" dirty="0" smtClean="0"/>
                  <a:t>         </a:t>
                </a:r>
                <a:r>
                  <a:rPr lang="fr-FR" sz="1600" dirty="0" smtClean="0">
                    <a:solidFill>
                      <a:srgbClr val="C00000"/>
                    </a:solidFill>
                  </a:rPr>
                  <a:t>→ </a:t>
                </a:r>
                <a:r>
                  <a:rPr lang="fr-FR" sz="1600" b="1" dirty="0" smtClean="0">
                    <a:solidFill>
                      <a:srgbClr val="C00000"/>
                    </a:solidFill>
                  </a:rPr>
                  <a:t>drainage</a:t>
                </a:r>
                <a:r>
                  <a:rPr lang="fr-FR" sz="1600" dirty="0" smtClean="0">
                    <a:solidFill>
                      <a:srgbClr val="C00000"/>
                    </a:solidFill>
                  </a:rPr>
                  <a:t> en fond de colonne </a:t>
                </a:r>
              </a:p>
              <a:p>
                <a:pPr marL="952500" lvl="2" indent="0">
                  <a:buNone/>
                </a:pPr>
                <a:r>
                  <a:rPr lang="fr-FR" sz="1600" dirty="0">
                    <a:solidFill>
                      <a:srgbClr val="C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sSubSup>
                          <m:sSubSup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𝑒𝑎𝑢</m:t>
                            </m:r>
                          </m:sub>
                          <m:sup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𝑐𝑜𝑙</m:t>
                            </m:r>
                          </m:sup>
                        </m:sSubSup>
                      </m:num>
                      <m:den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fr-FR" sz="1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952500" lvl="2" indent="0">
                  <a:buNone/>
                </a:pPr>
                <a:r>
                  <a:rPr lang="fr-FR" sz="1400" dirty="0" smtClean="0">
                    <a:solidFill>
                      <a:schemeClr val="tx1"/>
                    </a:solidFill>
                  </a:rPr>
                  <a:t>(variation du volume d’eau dans la colonne)</a:t>
                </a:r>
                <a:endParaRPr lang="fr-FR" sz="1400" dirty="0">
                  <a:solidFill>
                    <a:schemeClr val="tx1"/>
                  </a:solidFill>
                </a:endParaRPr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  <a:p>
                <a:endParaRPr lang="fr-FR" sz="1800" dirty="0"/>
              </a:p>
              <a:p>
                <a:endParaRPr lang="fr-FR" sz="1800" dirty="0" smtClean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89856"/>
                <a:ext cx="4752528" cy="4975448"/>
              </a:xfrm>
              <a:blipFill rotWithShape="1">
                <a:blip r:embed="rId2"/>
                <a:stretch>
                  <a:fillRect t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space réservé du pied de page 4"/>
          <p:cNvSpPr txBox="1">
            <a:spLocks/>
          </p:cNvSpPr>
          <p:nvPr/>
        </p:nvSpPr>
        <p:spPr>
          <a:xfrm>
            <a:off x="1100336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Réunion Projet GEM – 20/02/2015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9"/>
          <a:stretch/>
        </p:blipFill>
        <p:spPr bwMode="auto">
          <a:xfrm>
            <a:off x="7086600" y="3703318"/>
            <a:ext cx="1553714" cy="153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173" y="862261"/>
            <a:ext cx="4022305" cy="220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7490460" y="3253973"/>
            <a:ext cx="0" cy="4333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élogramme 5"/>
          <p:cNvSpPr/>
          <p:nvPr/>
        </p:nvSpPr>
        <p:spPr>
          <a:xfrm rot="16200000" flipV="1">
            <a:off x="7017845" y="1676375"/>
            <a:ext cx="936773" cy="288032"/>
          </a:xfrm>
          <a:prstGeom prst="parallelogram">
            <a:avLst>
              <a:gd name="adj" fmla="val 28307"/>
            </a:avLst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5292080" y="3068960"/>
            <a:ext cx="2198380" cy="0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084168" y="3039141"/>
            <a:ext cx="720080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L</a:t>
            </a:r>
            <a:endParaRPr lang="en-GB" b="1" dirty="0">
              <a:solidFill>
                <a:srgbClr val="C00000"/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7007554" y="5011838"/>
            <a:ext cx="974201" cy="710385"/>
            <a:chOff x="7007554" y="5011838"/>
            <a:chExt cx="974201" cy="710385"/>
          </a:xfrm>
        </p:grpSpPr>
        <p:cxnSp>
          <p:nvCxnSpPr>
            <p:cNvPr id="12" name="Connecteur droit avec flèche 11"/>
            <p:cNvCxnSpPr/>
            <p:nvPr/>
          </p:nvCxnSpPr>
          <p:spPr>
            <a:xfrm>
              <a:off x="7494655" y="5011838"/>
              <a:ext cx="0" cy="43338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7007554" y="5445224"/>
              <a:ext cx="9742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C00000"/>
                  </a:solidFill>
                </a:rPr>
                <a:t>drainage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581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 : LSCE">
      <a:dk1>
        <a:srgbClr val="000000"/>
      </a:dk1>
      <a:lt1>
        <a:srgbClr val="FFFFFF"/>
      </a:lt1>
      <a:dk2>
        <a:srgbClr val="372221"/>
      </a:dk2>
      <a:lt2>
        <a:srgbClr val="808080"/>
      </a:lt2>
      <a:accent1>
        <a:srgbClr val="4D8AA7"/>
      </a:accent1>
      <a:accent2>
        <a:srgbClr val="4998C3"/>
      </a:accent2>
      <a:accent3>
        <a:srgbClr val="FFFFFF"/>
      </a:accent3>
      <a:accent4>
        <a:srgbClr val="000000"/>
      </a:accent4>
      <a:accent5>
        <a:srgbClr val="AACACA"/>
      </a:accent5>
      <a:accent6>
        <a:srgbClr val="8B9B89"/>
      </a:accent6>
      <a:hlink>
        <a:srgbClr val="666699"/>
      </a:hlink>
      <a:folHlink>
        <a:srgbClr val="B2B2B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Personnalisé 1 : LSCE">
      <a:dk1>
        <a:srgbClr val="000000"/>
      </a:dk1>
      <a:lt1>
        <a:srgbClr val="FFFFFF"/>
      </a:lt1>
      <a:dk2>
        <a:srgbClr val="372221"/>
      </a:dk2>
      <a:lt2>
        <a:srgbClr val="808080"/>
      </a:lt2>
      <a:accent1>
        <a:srgbClr val="4D8AA7"/>
      </a:accent1>
      <a:accent2>
        <a:srgbClr val="4998C3"/>
      </a:accent2>
      <a:accent3>
        <a:srgbClr val="FFFFFF"/>
      </a:accent3>
      <a:accent4>
        <a:srgbClr val="000000"/>
      </a:accent4>
      <a:accent5>
        <a:srgbClr val="AACACA"/>
      </a:accent5>
      <a:accent6>
        <a:srgbClr val="8B9B89"/>
      </a:accent6>
      <a:hlink>
        <a:srgbClr val="666699"/>
      </a:hlink>
      <a:folHlink>
        <a:srgbClr val="B2B2B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7856</TotalTime>
  <Words>1791</Words>
  <Application>Microsoft Office PowerPoint</Application>
  <PresentationFormat>Affichage à l'écran (4:3)</PresentationFormat>
  <Paragraphs>416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1" baseType="lpstr">
      <vt:lpstr>Thème Office</vt:lpstr>
      <vt:lpstr>1_Thème Office</vt:lpstr>
      <vt:lpstr>Mise à l’échelle d’un modèle hydrologique distribué pour les modèles globaux de climat</vt:lpstr>
      <vt:lpstr>Sommaire</vt:lpstr>
      <vt:lpstr>1. Contexte et problématique</vt:lpstr>
      <vt:lpstr>1. Contexte et problématique</vt:lpstr>
      <vt:lpstr>2. Éléments bibliographiques</vt:lpstr>
      <vt:lpstr>2. Éléments bibliographiques</vt:lpstr>
      <vt:lpstr>3. Approche</vt:lpstr>
      <vt:lpstr>3. Approche</vt:lpstr>
      <vt:lpstr>3. Approche</vt:lpstr>
      <vt:lpstr>4. Fonction de drainage</vt:lpstr>
      <vt:lpstr>4. Fonction de drainage</vt:lpstr>
      <vt:lpstr>4. Fonction de drainage</vt:lpstr>
      <vt:lpstr>4. Fonction de drainage</vt:lpstr>
      <vt:lpstr>4. Fonction de drainage</vt:lpstr>
      <vt:lpstr>5. Cas tests</vt:lpstr>
      <vt:lpstr>5. Cas tests</vt:lpstr>
      <vt:lpstr>5. Cas tests</vt:lpstr>
      <vt:lpstr>5. Cas tests</vt:lpstr>
      <vt:lpstr>5. Cas tests</vt:lpstr>
      <vt:lpstr>5. Cas tests</vt:lpstr>
      <vt:lpstr>5. Cas tests</vt:lpstr>
      <vt:lpstr>6. Application</vt:lpstr>
      <vt:lpstr>6. Application</vt:lpstr>
      <vt:lpstr>6. Application</vt:lpstr>
      <vt:lpstr>6. Application</vt:lpstr>
      <vt:lpstr>Conclusion</vt:lpstr>
      <vt:lpstr>Perspectives</vt:lpstr>
      <vt:lpstr>Présentation PowerPoint</vt:lpstr>
      <vt:lpstr>Bibliographie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à l’échelle d’un modèle hydrologique distribué pour les modèles globaux de climat</dc:title>
  <dc:creator>Mathilde Maquin</dc:creator>
  <cp:lastModifiedBy>Mathilde Maquin</cp:lastModifiedBy>
  <cp:revision>367</cp:revision>
  <cp:lastPrinted>2014-03-17T13:54:47Z</cp:lastPrinted>
  <dcterms:created xsi:type="dcterms:W3CDTF">2014-02-25T13:45:45Z</dcterms:created>
  <dcterms:modified xsi:type="dcterms:W3CDTF">2015-02-19T14:52:09Z</dcterms:modified>
</cp:coreProperties>
</file>