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3" r:id="rId2"/>
  </p:sldMasterIdLst>
  <p:notesMasterIdLst>
    <p:notesMasterId r:id="rId23"/>
  </p:notesMasterIdLst>
  <p:sldIdLst>
    <p:sldId id="256" r:id="rId3"/>
    <p:sldId id="323" r:id="rId4"/>
    <p:sldId id="349" r:id="rId5"/>
    <p:sldId id="350" r:id="rId6"/>
    <p:sldId id="352" r:id="rId7"/>
    <p:sldId id="351" r:id="rId8"/>
    <p:sldId id="353" r:id="rId9"/>
    <p:sldId id="354" r:id="rId10"/>
    <p:sldId id="355" r:id="rId11"/>
    <p:sldId id="356" r:id="rId12"/>
    <p:sldId id="357" r:id="rId13"/>
    <p:sldId id="358" r:id="rId14"/>
    <p:sldId id="360" r:id="rId15"/>
    <p:sldId id="359" r:id="rId16"/>
    <p:sldId id="361" r:id="rId17"/>
    <p:sldId id="363" r:id="rId18"/>
    <p:sldId id="365" r:id="rId19"/>
    <p:sldId id="366" r:id="rId20"/>
    <p:sldId id="362" r:id="rId21"/>
    <p:sldId id="364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54C4B7"/>
    <a:srgbClr val="996600"/>
    <a:srgbClr val="58D84E"/>
    <a:srgbClr val="4FEC3A"/>
    <a:srgbClr val="6EC363"/>
    <a:srgbClr val="43829B"/>
    <a:srgbClr val="FF66CC"/>
    <a:srgbClr val="009900"/>
    <a:srgbClr val="457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94701" autoAdjust="0"/>
  </p:normalViewPr>
  <p:slideViewPr>
    <p:cSldViewPr>
      <p:cViewPr>
        <p:scale>
          <a:sx n="78" d="100"/>
          <a:sy n="78" d="100"/>
        </p:scale>
        <p:origin x="78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4"/>
    </p:cViewPr>
  </p:outlin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C6064-DF15-48AF-9B30-EEEA4D182B78}" type="datetimeFigureOut">
              <a:rPr lang="fr-FR" smtClean="0"/>
              <a:t>29/02/2016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63C1C-4E82-470E-AFE6-A1B9EBDB30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398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63C1C-4E82-470E-AFE6-A1B9EBDB30A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722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63C1C-4E82-470E-AFE6-A1B9EBDB30A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10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63C1C-4E82-470E-AFE6-A1B9EBDB30A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099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771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700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558088" cy="360363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2">
                    <a:lumMod val="75000"/>
                  </a:schemeClr>
                </a:solidFill>
                <a:latin typeface="Candara" panose="020E0502030303020204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052736"/>
            <a:ext cx="8061523" cy="4975448"/>
          </a:xfrm>
          <a:prstGeom prst="rect">
            <a:avLst/>
          </a:prstGeom>
        </p:spPr>
        <p:txBody>
          <a:bodyPr/>
          <a:lstStyle>
            <a:lvl1pPr marL="476250" indent="-285750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762000" indent="-285750"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1181100" indent="-228600">
              <a:buSzPct val="5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 txBox="1">
            <a:spLocks/>
          </p:cNvSpPr>
          <p:nvPr userDrawn="1"/>
        </p:nvSpPr>
        <p:spPr>
          <a:xfrm>
            <a:off x="8699708" y="637148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9EBE127-A3BD-4692-BC7A-99FA5BC09F92}" type="slidenum">
              <a:rPr lang="fr-FR" b="1" smtClean="0"/>
              <a:pPr algn="ctr"/>
              <a:t>‹N°›</a:t>
            </a:fld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BE127-A3BD-4692-BC7A-99FA5BC09F9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115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60040" y="2895079"/>
            <a:ext cx="7772400" cy="1470025"/>
          </a:xfrm>
          <a:prstGeom prst="rect">
            <a:avLst/>
          </a:prstGeom>
        </p:spPr>
        <p:txBody>
          <a:bodyPr anchor="b"/>
          <a:lstStyle>
            <a:lvl1pPr algn="l">
              <a:defRPr sz="2000">
                <a:solidFill>
                  <a:schemeClr val="bg2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755576" y="4365104"/>
            <a:ext cx="7088832" cy="12736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BE127-A3BD-4692-BC7A-99FA5BC09F92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431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2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71600" y="6520259"/>
            <a:ext cx="4953000" cy="36512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r>
              <a:rPr lang="en-GB" smtClean="0"/>
              <a:t>Réunion Projet GEM - 29/02/2016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419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60040" y="2895079"/>
            <a:ext cx="7772400" cy="1470025"/>
          </a:xfrm>
          <a:prstGeom prst="rect">
            <a:avLst/>
          </a:prstGeom>
        </p:spPr>
        <p:txBody>
          <a:bodyPr anchor="b"/>
          <a:lstStyle>
            <a:lvl1pPr algn="l">
              <a:defRPr sz="2000">
                <a:solidFill>
                  <a:schemeClr val="bg2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755576" y="4365104"/>
            <a:ext cx="7088832" cy="12736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BE127-A3BD-4692-BC7A-99FA5BC09F92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71600" y="6520259"/>
            <a:ext cx="4953000" cy="36512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r>
              <a:rPr lang="en-GB" smtClean="0"/>
              <a:t>Réunion Projet GEM - 29/02/2016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71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771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7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558088" cy="360363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2"/>
                </a:solidFill>
                <a:latin typeface="Candara" panose="020E0502030303020204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052736"/>
            <a:ext cx="8061523" cy="4975448"/>
          </a:xfrm>
          <a:prstGeom prst="rect">
            <a:avLst/>
          </a:prstGeom>
        </p:spPr>
        <p:txBody>
          <a:bodyPr/>
          <a:lstStyle>
            <a:lvl1pPr marL="476250" indent="-285750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62000" indent="-285750"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81100" indent="-228600">
              <a:buSzPct val="5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46912" y="59492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BE127-A3BD-4692-BC7A-99FA5BC09F92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Line 4"/>
          <p:cNvSpPr>
            <a:spLocks noChangeShapeType="1"/>
          </p:cNvSpPr>
          <p:nvPr userDrawn="1"/>
        </p:nvSpPr>
        <p:spPr bwMode="auto">
          <a:xfrm>
            <a:off x="1082675" y="685800"/>
            <a:ext cx="8061325" cy="0"/>
          </a:xfrm>
          <a:prstGeom prst="lin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fr-FR">
              <a:ea typeface="+mn-ea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71600" y="6520259"/>
            <a:ext cx="4953000" cy="36512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r>
              <a:rPr lang="en-GB" smtClean="0"/>
              <a:t>Réunion Projet GEM - 29/02/2016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39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.w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16"/>
          <p:cNvCxnSpPr/>
          <p:nvPr userDrawn="1"/>
        </p:nvCxnSpPr>
        <p:spPr>
          <a:xfrm>
            <a:off x="1066800" y="6248400"/>
            <a:ext cx="8077200" cy="1588"/>
          </a:xfrm>
          <a:prstGeom prst="line">
            <a:avLst/>
          </a:prstGeom>
          <a:ln w="25400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llipse 3"/>
          <p:cNvSpPr/>
          <p:nvPr/>
        </p:nvSpPr>
        <p:spPr>
          <a:xfrm>
            <a:off x="8796213" y="6417298"/>
            <a:ext cx="288032" cy="288032"/>
          </a:xfrm>
          <a:prstGeom prst="ellipse">
            <a:avLst/>
          </a:prstGeom>
          <a:solidFill>
            <a:srgbClr val="438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82675" y="685800"/>
            <a:ext cx="806132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fr-FR">
              <a:ea typeface="+mn-ea"/>
            </a:endParaRPr>
          </a:p>
        </p:txBody>
      </p:sp>
      <p:pic>
        <p:nvPicPr>
          <p:cNvPr id="2" name="Image 1"/>
          <p:cNvPicPr>
            <a:picLocks noChangeAspect="1" noChangeArrowheads="1"/>
          </p:cNvPicPr>
          <p:nvPr>
            <p:extLst>
              <p:ext uri="{D42A27DB-BD31-4B8C-83A1-F6EECF244321}">
                <p14:modId xmlns:p14="http://schemas.microsoft.com/office/powerpoint/2010/main" val="2815043965"/>
              </p:ext>
            </p:ext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700" y="6324600"/>
            <a:ext cx="52959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019800"/>
            <a:ext cx="7683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Aller à l'accueil"/>
          <p:cNvSpPr>
            <a:spLocks noChangeAspect="1" noChangeArrowheads="1"/>
          </p:cNvSpPr>
          <p:nvPr/>
        </p:nvSpPr>
        <p:spPr bwMode="auto">
          <a:xfrm>
            <a:off x="155575" y="-274638"/>
            <a:ext cx="10477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621" y="6381328"/>
            <a:ext cx="377379" cy="377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2027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9EBE127-A3BD-4692-BC7A-99FA5BC09F9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>
          <a:xfrm>
            <a:off x="1269876" y="65202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l"/>
            <a:r>
              <a:rPr lang="fr-FR" dirty="0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30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9" r:id="rId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46912" y="59492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BE127-A3BD-4692-BC7A-99FA5BC09F92}" type="slidenum">
              <a:rPr lang="fr-FR" smtClean="0"/>
              <a:t>‹N°›</a:t>
            </a:fld>
            <a:endParaRPr lang="fr-FR"/>
          </a:p>
        </p:txBody>
      </p:sp>
      <p:pic>
        <p:nvPicPr>
          <p:cNvPr id="2" name="Image 1"/>
          <p:cNvPicPr>
            <a:picLocks noChangeAspect="1" noChangeArrowheads="1"/>
          </p:cNvPicPr>
          <p:nvPr>
            <p:extLst>
              <p:ext uri="{D42A27DB-BD31-4B8C-83A1-F6EECF244321}">
                <p14:modId xmlns:p14="http://schemas.microsoft.com/office/powerpoint/2010/main" val="171309788"/>
              </p:ext>
            </p:ext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700" y="6324600"/>
            <a:ext cx="52959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019800"/>
            <a:ext cx="7683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1066800" y="6248400"/>
            <a:ext cx="8077200" cy="1588"/>
          </a:xfrm>
          <a:prstGeom prst="line">
            <a:avLst/>
          </a:prstGeom>
          <a:ln w="25400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42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4" r:id="rId2"/>
    <p:sldLayoutId id="2147483668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>
          <a:xfrm>
            <a:off x="0" y="3476600"/>
            <a:ext cx="9144000" cy="960512"/>
          </a:xfrm>
        </p:spPr>
        <p:txBody>
          <a:bodyPr/>
          <a:lstStyle/>
          <a:p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latin typeface="Bell MT" panose="02020503060305020303" pitchFamily="18" charset="0"/>
              </a:rPr>
              <a:t>Mathilde </a:t>
            </a:r>
            <a:r>
              <a:rPr lang="fr-FR" sz="2800" b="1" dirty="0" smtClean="0">
                <a:solidFill>
                  <a:schemeClr val="bg1">
                    <a:lumMod val="50000"/>
                  </a:schemeClr>
                </a:solidFill>
                <a:latin typeface="Bell MT" panose="02020503060305020303" pitchFamily="18" charset="0"/>
              </a:rPr>
              <a:t>Maquin</a:t>
            </a:r>
          </a:p>
          <a:p>
            <a:r>
              <a:rPr lang="fr-FR" sz="1600" i="1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fr-FR" sz="1600" i="1" baseline="30000" dirty="0" smtClean="0">
                <a:solidFill>
                  <a:schemeClr val="bg1">
                    <a:lumMod val="50000"/>
                  </a:schemeClr>
                </a:solidFill>
              </a:rPr>
              <a:t>ème</a:t>
            </a:r>
            <a:r>
              <a:rPr lang="fr-FR" sz="1600" i="1" dirty="0" smtClean="0">
                <a:solidFill>
                  <a:schemeClr val="bg1">
                    <a:lumMod val="50000"/>
                  </a:schemeClr>
                </a:solidFill>
              </a:rPr>
              <a:t> année de thèse</a:t>
            </a:r>
            <a:endParaRPr lang="fr-FR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83568" y="4869160"/>
            <a:ext cx="7776864" cy="16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fr-FR" sz="1400" dirty="0" smtClean="0">
                <a:solidFill>
                  <a:schemeClr val="accent1">
                    <a:lumMod val="50000"/>
                  </a:schemeClr>
                </a:solidFill>
              </a:rPr>
              <a:t>Directeur de thèse : </a:t>
            </a:r>
            <a:r>
              <a:rPr lang="fr-FR" sz="1400" dirty="0" smtClean="0">
                <a:solidFill>
                  <a:schemeClr val="bg2"/>
                </a:solidFill>
              </a:rPr>
              <a:t>	</a:t>
            </a:r>
            <a:r>
              <a:rPr lang="fr-FR" sz="1400" dirty="0" smtClean="0">
                <a:solidFill>
                  <a:schemeClr val="accent1">
                    <a:lumMod val="75000"/>
                  </a:schemeClr>
                </a:solidFill>
                <a:latin typeface="Adobe Garamond Pro Bold" pitchFamily="18" charset="0"/>
              </a:rPr>
              <a:t>E. Mouche</a:t>
            </a:r>
          </a:p>
          <a:p>
            <a:pPr>
              <a:lnSpc>
                <a:spcPts val="2000"/>
              </a:lnSpc>
            </a:pPr>
            <a:r>
              <a:rPr lang="fr-FR" sz="1400" dirty="0" smtClean="0">
                <a:solidFill>
                  <a:schemeClr val="accent1">
                    <a:lumMod val="50000"/>
                  </a:schemeClr>
                </a:solidFill>
              </a:rPr>
              <a:t>Encadrante de thèse : </a:t>
            </a:r>
            <a:r>
              <a:rPr lang="fr-FR" sz="1400" dirty="0" smtClean="0">
                <a:solidFill>
                  <a:schemeClr val="bg2"/>
                </a:solidFill>
              </a:rPr>
              <a:t>	</a:t>
            </a:r>
            <a:r>
              <a:rPr lang="fr-FR" sz="1400" dirty="0" smtClean="0">
                <a:solidFill>
                  <a:schemeClr val="accent1">
                    <a:lumMod val="75000"/>
                  </a:schemeClr>
                </a:solidFill>
                <a:latin typeface="Adobe Garamond Pro Bold" pitchFamily="18" charset="0"/>
              </a:rPr>
              <a:t>C. Mügler</a:t>
            </a:r>
          </a:p>
          <a:p>
            <a:pPr>
              <a:lnSpc>
                <a:spcPts val="2000"/>
              </a:lnSpc>
            </a:pPr>
            <a:endParaRPr lang="fr-FR" sz="1600" dirty="0">
              <a:solidFill>
                <a:schemeClr val="bg2"/>
              </a:solidFill>
            </a:endParaRPr>
          </a:p>
          <a:p>
            <a:pPr algn="ctr">
              <a:lnSpc>
                <a:spcPts val="2000"/>
              </a:lnSpc>
            </a:pPr>
            <a:r>
              <a:rPr lang="fr-FR" sz="1400" dirty="0" smtClean="0">
                <a:solidFill>
                  <a:schemeClr val="bg2"/>
                </a:solidFill>
              </a:rPr>
              <a:t>Thèse Université Paris Sud – Ecole doctorale MIPEGE</a:t>
            </a:r>
          </a:p>
          <a:p>
            <a:pPr algn="ctr">
              <a:lnSpc>
                <a:spcPts val="2000"/>
              </a:lnSpc>
            </a:pPr>
            <a:r>
              <a:rPr lang="fr-FR" sz="1200" i="1" dirty="0" smtClean="0">
                <a:solidFill>
                  <a:schemeClr val="bg2"/>
                </a:solidFill>
              </a:rPr>
              <a:t>2013 – 2016</a:t>
            </a:r>
          </a:p>
          <a:p>
            <a:pPr>
              <a:lnSpc>
                <a:spcPts val="2000"/>
              </a:lnSpc>
            </a:pPr>
            <a:endParaRPr lang="fr-FR" sz="1400" dirty="0" smtClean="0">
              <a:solidFill>
                <a:schemeClr val="bg2"/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80920" cy="760604"/>
          </a:xfrm>
          <a:noFill/>
          <a:ln>
            <a:noFill/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r-FR" sz="3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Mise à l’échelle d’un modèle hydrologique distribué pour les modèles globaux de climat</a:t>
            </a:r>
            <a:endParaRPr lang="fr-FR" sz="3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3" name="Picture 4" descr="http://upload.wikimedia.org/wikipedia/commons/3/34/LogoUPSUD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910" y="5621362"/>
            <a:ext cx="931002" cy="54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necteur droit 10"/>
          <p:cNvCxnSpPr/>
          <p:nvPr/>
        </p:nvCxnSpPr>
        <p:spPr bwMode="auto">
          <a:xfrm>
            <a:off x="1259632" y="2780556"/>
            <a:ext cx="68407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 flipV="1">
            <a:off x="-36512" y="-99392"/>
            <a:ext cx="7920880" cy="72008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85000"/>
                </a:schemeClr>
              </a:gs>
              <a:gs pos="86000">
                <a:schemeClr val="accent3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  <a:effectLst>
            <a:softEdge rad="25400"/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itre 5"/>
          <p:cNvSpPr txBox="1">
            <a:spLocks/>
          </p:cNvSpPr>
          <p:nvPr/>
        </p:nvSpPr>
        <p:spPr>
          <a:xfrm>
            <a:off x="107504" y="116632"/>
            <a:ext cx="8278688" cy="5760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 smtClean="0">
                <a:solidFill>
                  <a:schemeClr val="tx1"/>
                </a:solidFill>
              </a:rPr>
              <a:t>Réunion projet GEM (</a:t>
            </a:r>
            <a:r>
              <a:rPr lang="fr-FR" sz="2000" i="1" dirty="0" err="1" smtClean="0">
                <a:solidFill>
                  <a:schemeClr val="tx1"/>
                </a:solidFill>
              </a:rPr>
              <a:t>Groundwater</a:t>
            </a:r>
            <a:r>
              <a:rPr lang="fr-FR" sz="2000" i="1" dirty="0" smtClean="0">
                <a:solidFill>
                  <a:schemeClr val="tx1"/>
                </a:solidFill>
              </a:rPr>
              <a:t> in </a:t>
            </a:r>
            <a:r>
              <a:rPr lang="fr-FR" sz="2000" i="1" dirty="0" err="1" smtClean="0">
                <a:solidFill>
                  <a:schemeClr val="tx1"/>
                </a:solidFill>
              </a:rPr>
              <a:t>Earth</a:t>
            </a:r>
            <a:r>
              <a:rPr lang="fr-FR" sz="2000" i="1" dirty="0" smtClean="0">
                <a:solidFill>
                  <a:schemeClr val="tx1"/>
                </a:solidFill>
              </a:rPr>
              <a:t> system </a:t>
            </a:r>
            <a:r>
              <a:rPr lang="fr-FR" sz="2000" i="1" dirty="0" err="1" smtClean="0">
                <a:solidFill>
                  <a:schemeClr val="tx1"/>
                </a:solidFill>
              </a:rPr>
              <a:t>Models</a:t>
            </a:r>
            <a:r>
              <a:rPr lang="fr-FR" sz="2000" i="1" dirty="0" smtClean="0">
                <a:solidFill>
                  <a:schemeClr val="tx1"/>
                </a:solidFill>
              </a:rPr>
              <a:t>)</a:t>
            </a:r>
            <a:endParaRPr lang="fr-FR" sz="2000" dirty="0">
              <a:solidFill>
                <a:schemeClr val="tx1"/>
              </a:solidFill>
            </a:endParaRPr>
          </a:p>
          <a:p>
            <a:endParaRPr lang="fr-FR" sz="2000" dirty="0">
              <a:solidFill>
                <a:schemeClr val="tx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036" y="6525689"/>
            <a:ext cx="3090940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Validation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Cas tests académiques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5" t="4097" r="52297" b="4097"/>
          <a:stretch/>
        </p:blipFill>
        <p:spPr>
          <a:xfrm>
            <a:off x="1547664" y="1556792"/>
            <a:ext cx="2880320" cy="439248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0" t="4097" r="4262" b="4097"/>
          <a:stretch/>
        </p:blipFill>
        <p:spPr>
          <a:xfrm>
            <a:off x="5868144" y="1556791"/>
            <a:ext cx="3168352" cy="4392489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07504" y="1700808"/>
            <a:ext cx="14401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a) Décharge simple</a:t>
            </a:r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r>
              <a:rPr lang="fr-FR" sz="1600" dirty="0" smtClean="0"/>
              <a:t>c) Avec </a:t>
            </a:r>
            <a:r>
              <a:rPr lang="fr-FR" sz="1600" dirty="0" err="1" smtClean="0"/>
              <a:t>évapo-transpiration</a:t>
            </a:r>
            <a:endParaRPr lang="fr-FR" sz="1600" dirty="0"/>
          </a:p>
        </p:txBody>
      </p:sp>
      <p:sp>
        <p:nvSpPr>
          <p:cNvPr id="10" name="ZoneTexte 9"/>
          <p:cNvSpPr txBox="1"/>
          <p:nvPr/>
        </p:nvSpPr>
        <p:spPr>
          <a:xfrm>
            <a:off x="4716016" y="1700808"/>
            <a:ext cx="12241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b) Avec pluie</a:t>
            </a:r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endParaRPr lang="fr-FR" sz="1600" dirty="0" smtClean="0"/>
          </a:p>
          <a:p>
            <a:endParaRPr lang="fr-FR" sz="1600" dirty="0"/>
          </a:p>
          <a:p>
            <a:r>
              <a:rPr lang="fr-FR" sz="1600" dirty="0" smtClean="0"/>
              <a:t>d) Forçage complet</a:t>
            </a:r>
          </a:p>
          <a:p>
            <a:endParaRPr lang="fr-FR" sz="1600" dirty="0" smtClean="0"/>
          </a:p>
          <a:p>
            <a:r>
              <a:rPr lang="fr-F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fr-F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Fluxnet</a:t>
            </a:r>
            <a:r>
              <a:rPr lang="fr-F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 site italien </a:t>
            </a:r>
            <a:r>
              <a:rPr lang="fr-F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Amplero</a:t>
            </a:r>
            <a:r>
              <a:rPr lang="fr-F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fr-FR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79512" y="3717032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572000" y="1556791"/>
            <a:ext cx="0" cy="4392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361217" y="766281"/>
            <a:ext cx="2468551" cy="7116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766281"/>
            <a:ext cx="2457568" cy="71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0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Validation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Cas réel : application au bassin versant du Strengbach</a:t>
            </a:r>
          </a:p>
          <a:p>
            <a:pPr lvl="1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0" t="13547" r="12838" b="14898"/>
          <a:stretch/>
        </p:blipFill>
        <p:spPr>
          <a:xfrm>
            <a:off x="4280654" y="1622303"/>
            <a:ext cx="4885429" cy="3362697"/>
          </a:xfrm>
          <a:prstGeom prst="rect">
            <a:avLst/>
          </a:prstGeom>
        </p:spPr>
      </p:pic>
      <p:sp>
        <p:nvSpPr>
          <p:cNvPr id="8" name="Espace réservé du contenu 5"/>
          <p:cNvSpPr txBox="1">
            <a:spLocks/>
          </p:cNvSpPr>
          <p:nvPr/>
        </p:nvSpPr>
        <p:spPr>
          <a:xfrm>
            <a:off x="467544" y="1772816"/>
            <a:ext cx="4176464" cy="4975448"/>
          </a:xfrm>
          <a:prstGeom prst="rect">
            <a:avLst/>
          </a:prstGeom>
        </p:spPr>
        <p:txBody>
          <a:bodyPr/>
          <a:lstStyle>
            <a:lvl1pPr marL="4762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6200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81100" indent="-228600" algn="l" defTabSz="914400" rtl="0" eaLnBrk="1" latinLnBrk="0" hangingPunct="1">
              <a:spcBef>
                <a:spcPct val="20000"/>
              </a:spcBef>
              <a:buSzPct val="50000"/>
              <a:buFont typeface="Courier New" panose="02070309020205020404" pitchFamily="49" charset="0"/>
              <a:buChar char="o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80 ha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Climat océanique montagnard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Précipitation : 1400 mm/an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Température moyenne mensuelle : de -2°C à +14°C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90 % de forêt (dont 80% de résineux (épicéas) et 20% de feuillus (hêtres</a:t>
            </a:r>
            <a:r>
              <a:rPr lang="fr-FR" dirty="0" smtClean="0"/>
              <a:t>))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OHGE (Observatoire </a:t>
            </a:r>
            <a:r>
              <a:rPr lang="fr-FR" dirty="0" err="1" smtClean="0"/>
              <a:t>Hydro-Géochimique</a:t>
            </a:r>
            <a:r>
              <a:rPr lang="fr-FR" dirty="0" smtClean="0"/>
              <a:t> de l’Environnement)</a:t>
            </a:r>
            <a:endParaRPr lang="fr-FR" dirty="0" smtClean="0"/>
          </a:p>
          <a:p>
            <a:pPr lvl="1"/>
            <a:r>
              <a:rPr lang="fr-FR" dirty="0" smtClean="0"/>
              <a:t>Collaboration avec le </a:t>
            </a:r>
            <a:r>
              <a:rPr lang="fr-FR" dirty="0" err="1" smtClean="0"/>
              <a:t>LHyGeS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74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Validation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Cas réel : application au bassin versant du Strengbach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fr-FR" sz="10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2 piézomètres (A et B)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2 périodes de mesures au pas de temps horaire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fr-FR" dirty="0" smtClean="0"/>
              <a:t>Période 1 : ~ 3 mois en 1996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fr-FR" dirty="0" smtClean="0"/>
              <a:t>Période 2 : ~ 6 mois en 1997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fr-F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Application du modèle de colonne sur les                                              2 piézomètres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Calibration </a:t>
            </a:r>
            <a:r>
              <a:rPr lang="fr-FR" dirty="0" smtClean="0"/>
              <a:t>sur le piézomètre A – Période 1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Validation sur 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fr-FR" dirty="0" smtClean="0"/>
              <a:t>Le piézomètre A – Période 2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fr-FR" dirty="0" smtClean="0"/>
              <a:t>Le piézomètre B – Périodes 1 et 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9" t="51854" r="25265" b="14898"/>
          <a:stretch/>
        </p:blipFill>
        <p:spPr>
          <a:xfrm>
            <a:off x="5803979" y="2564904"/>
            <a:ext cx="3312368" cy="156249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7" t="13547" r="12838" b="48451"/>
          <a:stretch/>
        </p:blipFill>
        <p:spPr>
          <a:xfrm>
            <a:off x="7236296" y="1365834"/>
            <a:ext cx="1728192" cy="1174526"/>
          </a:xfrm>
          <a:prstGeom prst="rect">
            <a:avLst/>
          </a:prstGeom>
        </p:spPr>
      </p:pic>
      <p:sp>
        <p:nvSpPr>
          <p:cNvPr id="2" name="Ellipse 1"/>
          <p:cNvSpPr/>
          <p:nvPr/>
        </p:nvSpPr>
        <p:spPr>
          <a:xfrm>
            <a:off x="7399907" y="3068960"/>
            <a:ext cx="288032" cy="28803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8231344" y="3094761"/>
            <a:ext cx="288032" cy="28803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131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Validation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Cas réel : application au bassin versant du Strengbach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t="7655" r="16926" b="51283"/>
          <a:stretch/>
        </p:blipFill>
        <p:spPr>
          <a:xfrm>
            <a:off x="137557" y="1700808"/>
            <a:ext cx="8865511" cy="3889055"/>
          </a:xfrm>
          <a:prstGeom prst="rect">
            <a:avLst/>
          </a:prstGeom>
        </p:spPr>
      </p:pic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268658"/>
              </p:ext>
            </p:extLst>
          </p:nvPr>
        </p:nvGraphicFramePr>
        <p:xfrm>
          <a:off x="611560" y="5722456"/>
          <a:ext cx="8064896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32448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RMSE = 0,07 m</a:t>
                      </a:r>
                      <a:endParaRPr lang="fr-F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RMSE = 0,10 m</a:t>
                      </a:r>
                      <a:endParaRPr lang="fr-F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04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Validation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Cas réel : application au bassin versant du Strengbach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t="50588" r="16926" b="8938"/>
          <a:stretch/>
        </p:blipFill>
        <p:spPr>
          <a:xfrm>
            <a:off x="136913" y="1755348"/>
            <a:ext cx="8866800" cy="3833892"/>
          </a:xfrm>
          <a:prstGeom prst="rect">
            <a:avLst/>
          </a:prstGeom>
        </p:spPr>
      </p:pic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5825"/>
              </p:ext>
            </p:extLst>
          </p:nvPr>
        </p:nvGraphicFramePr>
        <p:xfrm>
          <a:off x="611560" y="5722456"/>
          <a:ext cx="8064896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32448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RMSE = 0,08 m</a:t>
                      </a:r>
                      <a:endParaRPr lang="fr-F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RMSE = 0,10 m</a:t>
                      </a:r>
                      <a:endParaRPr lang="fr-F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11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Volet 2 du projet GEM</a:t>
            </a:r>
          </a:p>
          <a:p>
            <a:endParaRPr lang="fr-FR" sz="12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Etape 1</a:t>
            </a:r>
            <a:r>
              <a:rPr lang="fr-FR" dirty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fr-FR" dirty="0"/>
              <a:t>développement d’un modèle de colonne à l’échelle du </a:t>
            </a:r>
            <a:r>
              <a:rPr lang="fr-FR" dirty="0" smtClean="0"/>
              <a:t>versant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Modèle de colonne avec fonction de drainage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Permet de simuler l’évolution du profil de teneur en eau dans une colonne de sol (zone non saturée </a:t>
            </a:r>
            <a:r>
              <a:rPr lang="fr-FR" u="sng" dirty="0" smtClean="0"/>
              <a:t>et</a:t>
            </a:r>
            <a:r>
              <a:rPr lang="fr-FR" dirty="0" smtClean="0"/>
              <a:t> zone saturée)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u="sng" dirty="0" smtClean="0">
                <a:solidFill>
                  <a:schemeClr val="accent2">
                    <a:lumMod val="50000"/>
                  </a:schemeClr>
                </a:solidFill>
              </a:rPr>
              <a:t>Etape </a:t>
            </a:r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fr-FR" dirty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fr-FR" dirty="0"/>
              <a:t>validation du modèle de </a:t>
            </a:r>
            <a:r>
              <a:rPr lang="fr-FR" dirty="0" smtClean="0"/>
              <a:t>colonne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Validé sur des cas tests académiques : différentes géométries, différents types de sols, différents forçages climatiques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Validé sur un cas réel : application du modèle à la localisation de 2 piézomètres (bassin versant du Strengbach)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Travaux présentés à l’AGU (Décembre 2015)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fr-FR" dirty="0" smtClean="0"/>
              <a:t>Article soumis à WRR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974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539552" y="1052736"/>
            <a:ext cx="7992396" cy="4975448"/>
          </a:xfrm>
        </p:spPr>
        <p:txBody>
          <a:bodyPr/>
          <a:lstStyle/>
          <a:p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Etape 3</a:t>
            </a:r>
            <a:r>
              <a:rPr lang="fr-FR" dirty="0"/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r-FR" dirty="0"/>
              <a:t> développer un modèle colonne équivalente à l’échelle du </a:t>
            </a:r>
            <a:r>
              <a:rPr lang="fr-FR" dirty="0" smtClean="0"/>
              <a:t>bassin versant</a:t>
            </a:r>
          </a:p>
          <a:p>
            <a:pPr lvl="1"/>
            <a:endParaRPr lang="fr-FR" dirty="0"/>
          </a:p>
          <a:p>
            <a:pPr lvl="1"/>
            <a:r>
              <a:rPr lang="fr-FR" dirty="0" smtClean="0"/>
              <a:t>Utilisation du modèle hydrologique 3D </a:t>
            </a:r>
            <a:r>
              <a:rPr lang="fr-FR" dirty="0" err="1" smtClean="0"/>
              <a:t>HydroGéoSphère</a:t>
            </a:r>
            <a:r>
              <a:rPr lang="fr-FR" dirty="0" smtClean="0"/>
              <a:t> </a:t>
            </a:r>
            <a:r>
              <a:rPr lang="fr-FR" dirty="0" smtClean="0"/>
              <a:t>     </a:t>
            </a:r>
            <a:r>
              <a:rPr lang="fr-FR" dirty="0" smtClean="0"/>
              <a:t>(Université Laval, Québec)</a:t>
            </a:r>
          </a:p>
          <a:p>
            <a:pPr lvl="2"/>
            <a:r>
              <a:rPr lang="fr-FR" dirty="0" smtClean="0"/>
              <a:t>Simulations appliquées au </a:t>
            </a:r>
            <a:r>
              <a:rPr lang="fr-FR" dirty="0" err="1" smtClean="0"/>
              <a:t>Little</a:t>
            </a:r>
            <a:r>
              <a:rPr lang="fr-FR" dirty="0" smtClean="0"/>
              <a:t> </a:t>
            </a:r>
            <a:r>
              <a:rPr lang="fr-FR" dirty="0" err="1" smtClean="0"/>
              <a:t>Washita</a:t>
            </a:r>
            <a:r>
              <a:rPr lang="fr-FR" dirty="0" smtClean="0"/>
              <a:t>, Oklahoma, USA </a:t>
            </a:r>
            <a:r>
              <a:rPr lang="fr-FR" dirty="0" smtClean="0"/>
              <a:t>     (</a:t>
            </a:r>
            <a:r>
              <a:rPr lang="fr-FR" dirty="0" smtClean="0"/>
              <a:t>600 km²)</a:t>
            </a:r>
          </a:p>
          <a:p>
            <a:pPr marL="952500" lvl="2" indent="0">
              <a:buNone/>
            </a:pPr>
            <a:r>
              <a:rPr lang="fr-FR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[</a:t>
            </a:r>
            <a:r>
              <a:rPr lang="fr-F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Kollet</a:t>
            </a:r>
            <a:r>
              <a:rPr lang="fr-FR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Maxwell, 2008, WRR], [Maxwell et </a:t>
            </a:r>
            <a:r>
              <a:rPr lang="fr-F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Kollet</a:t>
            </a:r>
            <a:r>
              <a:rPr lang="fr-FR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2008, Nature </a:t>
            </a:r>
            <a:r>
              <a:rPr lang="fr-F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Geoscience</a:t>
            </a:r>
            <a:r>
              <a:rPr lang="fr-FR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], 	[Maxwell et al., 2007, AWR], [Condon et Maxwell, 2014, WRR]</a:t>
            </a:r>
          </a:p>
          <a:p>
            <a:pPr lvl="2"/>
            <a:endParaRPr lang="fr-FR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9" t="9412" r="14206" b="7893"/>
          <a:stretch/>
        </p:blipFill>
        <p:spPr>
          <a:xfrm>
            <a:off x="5609454" y="3933056"/>
            <a:ext cx="2922494" cy="19716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/>
          <a:srcRect l="32297" t="28097" r="28536" b="26704"/>
          <a:stretch/>
        </p:blipFill>
        <p:spPr>
          <a:xfrm>
            <a:off x="1739495" y="3947012"/>
            <a:ext cx="3030149" cy="196693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/>
          <a:srcRect l="30488" t="42895" r="45662" b="33225"/>
          <a:stretch/>
        </p:blipFill>
        <p:spPr>
          <a:xfrm>
            <a:off x="7812360" y="1772816"/>
            <a:ext cx="115065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Etape 3</a:t>
            </a:r>
            <a:r>
              <a:rPr lang="fr-FR" dirty="0"/>
              <a:t> : développer un modèle colonne équivalente à l’échelle du </a:t>
            </a:r>
            <a:r>
              <a:rPr lang="fr-FR" dirty="0" smtClean="0"/>
              <a:t>bassin versant</a:t>
            </a:r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Motivations du choix du </a:t>
            </a:r>
            <a:r>
              <a:rPr lang="fr-FR" dirty="0" err="1" smtClean="0"/>
              <a:t>Little</a:t>
            </a:r>
            <a:r>
              <a:rPr lang="fr-FR" dirty="0" smtClean="0"/>
              <a:t> </a:t>
            </a:r>
            <a:r>
              <a:rPr lang="fr-FR" dirty="0" err="1" smtClean="0"/>
              <a:t>Washita</a:t>
            </a:r>
            <a:r>
              <a:rPr lang="fr-FR" dirty="0" smtClean="0"/>
              <a:t> :</a:t>
            </a:r>
          </a:p>
          <a:p>
            <a:pPr lvl="2"/>
            <a:r>
              <a:rPr lang="fr-FR" dirty="0"/>
              <a:t>Bassin versant qui a déjà fait l’objet de simulations numériques hydrologiques 3D aux résultats concluants</a:t>
            </a:r>
          </a:p>
          <a:p>
            <a:pPr lvl="2"/>
            <a:r>
              <a:rPr lang="fr-FR" dirty="0"/>
              <a:t>Bassin « simple » : faibles pentes, climat tempéré (peu d’extrêmes, pas de précipitations neigeuses)</a:t>
            </a:r>
          </a:p>
          <a:p>
            <a:pPr lvl="2"/>
            <a:r>
              <a:rPr lang="fr-FR" dirty="0"/>
              <a:t>Impact des profondeurs de nappe sur l’ET observé dans les </a:t>
            </a:r>
            <a:r>
              <a:rPr lang="fr-FR" dirty="0" smtClean="0"/>
              <a:t>simulations</a:t>
            </a:r>
          </a:p>
          <a:p>
            <a:pPr lvl="1"/>
            <a:endParaRPr lang="fr-FR" dirty="0"/>
          </a:p>
          <a:p>
            <a:pPr lvl="2"/>
            <a:endParaRPr lang="fr-FR" dirty="0"/>
          </a:p>
          <a:p>
            <a:pPr lvl="1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577980" y="5236555"/>
            <a:ext cx="138331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1000" dirty="0" smtClean="0">
                <a:solidFill>
                  <a:schemeClr val="bg2">
                    <a:lumMod val="75000"/>
                  </a:schemeClr>
                </a:solidFill>
              </a:rPr>
              <a:t>Distribution spatiale du flux moyen annuel de chaleur latente [Maxwell </a:t>
            </a:r>
            <a:r>
              <a:rPr lang="fr-FR" altLang="fr-FR" sz="1000" dirty="0">
                <a:solidFill>
                  <a:schemeClr val="bg2">
                    <a:lumMod val="75000"/>
                  </a:schemeClr>
                </a:solidFill>
              </a:rPr>
              <a:t>et Kollet, 2008]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1109231" y="4361182"/>
            <a:ext cx="2344030" cy="1807291"/>
            <a:chOff x="1455838" y="4274484"/>
            <a:chExt cx="2064946" cy="1592112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6" t="6236" r="4098" b="26191"/>
            <a:stretch/>
          </p:blipFill>
          <p:spPr>
            <a:xfrm>
              <a:off x="1455838" y="4286157"/>
              <a:ext cx="2064946" cy="1580439"/>
            </a:xfrm>
            <a:prstGeom prst="rect">
              <a:avLst/>
            </a:prstGeom>
          </p:spPr>
        </p:pic>
        <p:sp>
          <p:nvSpPr>
            <p:cNvPr id="10" name="Ellipse 9"/>
            <p:cNvSpPr/>
            <p:nvPr/>
          </p:nvSpPr>
          <p:spPr>
            <a:xfrm rot="18866013">
              <a:off x="2472418" y="4576168"/>
              <a:ext cx="963571" cy="3602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4" t="72748" r="14116" b="2709"/>
          <a:stretch/>
        </p:blipFill>
        <p:spPr>
          <a:xfrm>
            <a:off x="3633980" y="4615455"/>
            <a:ext cx="1135664" cy="53935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638" y="4361182"/>
            <a:ext cx="2017833" cy="184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7732190" y="4924592"/>
            <a:ext cx="1444949" cy="105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1000" dirty="0" smtClean="0">
                <a:solidFill>
                  <a:schemeClr val="bg2">
                    <a:lumMod val="75000"/>
                  </a:schemeClr>
                </a:solidFill>
              </a:rPr>
              <a:t>Adapté de : Flux de chaleur latente en fonction de </a:t>
            </a:r>
            <a:r>
              <a:rPr lang="fr-FR" altLang="fr-FR" sz="1000" dirty="0">
                <a:solidFill>
                  <a:schemeClr val="bg2">
                    <a:lumMod val="75000"/>
                  </a:schemeClr>
                </a:solidFill>
              </a:rPr>
              <a:t>la profondeur de la </a:t>
            </a:r>
            <a:r>
              <a:rPr lang="fr-FR" altLang="fr-FR" sz="1000" dirty="0" smtClean="0">
                <a:solidFill>
                  <a:schemeClr val="bg2">
                    <a:lumMod val="75000"/>
                  </a:schemeClr>
                </a:solidFill>
              </a:rPr>
              <a:t>nappe [Maxwell </a:t>
            </a:r>
            <a:r>
              <a:rPr lang="fr-FR" altLang="fr-FR" sz="1000" dirty="0">
                <a:solidFill>
                  <a:schemeClr val="bg2">
                    <a:lumMod val="75000"/>
                  </a:schemeClr>
                </a:solidFill>
              </a:rPr>
              <a:t>et Kollet, 2008]</a:t>
            </a:r>
          </a:p>
        </p:txBody>
      </p:sp>
    </p:spTree>
    <p:extLst>
      <p:ext uri="{BB962C8B-B14F-4D97-AF65-F5344CB8AC3E}">
        <p14:creationId xmlns:p14="http://schemas.microsoft.com/office/powerpoint/2010/main" val="254160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Etape 3</a:t>
            </a:r>
            <a:r>
              <a:rPr lang="fr-FR" dirty="0"/>
              <a:t> : développer un modèle colonne équivalente à l’échelle du </a:t>
            </a:r>
            <a:r>
              <a:rPr lang="fr-FR" dirty="0" smtClean="0"/>
              <a:t>bassin versant</a:t>
            </a:r>
          </a:p>
          <a:p>
            <a:pPr lvl="1"/>
            <a:endParaRPr lang="fr-FR" dirty="0"/>
          </a:p>
          <a:p>
            <a:pPr lvl="1"/>
            <a:r>
              <a:rPr lang="fr-FR" dirty="0" smtClean="0"/>
              <a:t>Simulations en cours :</a:t>
            </a:r>
          </a:p>
          <a:p>
            <a:pPr lvl="2"/>
            <a:r>
              <a:rPr lang="fr-FR" dirty="0" smtClean="0"/>
              <a:t>Topographie USGS </a:t>
            </a:r>
            <a:r>
              <a:rPr lang="fr-FR" sz="1400" dirty="0" smtClean="0"/>
              <a:t>(résolution : 100 m)</a:t>
            </a:r>
          </a:p>
          <a:p>
            <a:pPr lvl="2"/>
            <a:r>
              <a:rPr lang="fr-FR" dirty="0" smtClean="0"/>
              <a:t>Carte de végétation USGS </a:t>
            </a:r>
            <a:r>
              <a:rPr lang="fr-FR" sz="1400" dirty="0"/>
              <a:t>(résolution : 100 m</a:t>
            </a:r>
            <a:r>
              <a:rPr lang="fr-FR" sz="1400" dirty="0" smtClean="0"/>
              <a:t>)</a:t>
            </a:r>
          </a:p>
          <a:p>
            <a:pPr lvl="2"/>
            <a:r>
              <a:rPr lang="fr-FR" dirty="0" smtClean="0"/>
              <a:t>Maillage</a:t>
            </a:r>
          </a:p>
          <a:p>
            <a:pPr lvl="2"/>
            <a:r>
              <a:rPr lang="fr-FR" dirty="0" smtClean="0"/>
              <a:t>1 an</a:t>
            </a:r>
            <a:endParaRPr lang="fr-FR" dirty="0"/>
          </a:p>
          <a:p>
            <a:pPr lvl="1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15705" r="6875" b="11896"/>
          <a:stretch/>
        </p:blipFill>
        <p:spPr>
          <a:xfrm>
            <a:off x="6283953" y="2029329"/>
            <a:ext cx="2721170" cy="161569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9" t="4695" r="18343" b="6231"/>
          <a:stretch/>
        </p:blipFill>
        <p:spPr>
          <a:xfrm>
            <a:off x="135504" y="3884107"/>
            <a:ext cx="3123929" cy="199316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t="22357" r="19287" b="20821"/>
          <a:stretch/>
        </p:blipFill>
        <p:spPr>
          <a:xfrm>
            <a:off x="3347864" y="4460171"/>
            <a:ext cx="3063498" cy="128806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6999" r="22380" b="6999"/>
          <a:stretch/>
        </p:blipFill>
        <p:spPr>
          <a:xfrm>
            <a:off x="6813359" y="3997575"/>
            <a:ext cx="2016224" cy="173508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28" t="23357" b="23105"/>
          <a:stretch/>
        </p:blipFill>
        <p:spPr>
          <a:xfrm>
            <a:off x="8529140" y="4969090"/>
            <a:ext cx="60088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Perspectives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>
                <a:solidFill>
                  <a:schemeClr val="accent2">
                    <a:lumMod val="50000"/>
                  </a:schemeClr>
                </a:solidFill>
              </a:rPr>
              <a:t>Etape 3</a:t>
            </a:r>
            <a:r>
              <a:rPr lang="fr-FR" dirty="0"/>
              <a:t> : développer un modèle colonne équivalente à l’échelle du </a:t>
            </a:r>
            <a:r>
              <a:rPr lang="fr-FR" dirty="0" smtClean="0"/>
              <a:t>bassin versant</a:t>
            </a:r>
          </a:p>
          <a:p>
            <a:pPr lvl="1"/>
            <a:endParaRPr lang="fr-FR" dirty="0"/>
          </a:p>
          <a:p>
            <a:pPr lvl="1"/>
            <a:r>
              <a:rPr lang="fr-FR" dirty="0" smtClean="0"/>
              <a:t>Objectifs : </a:t>
            </a:r>
          </a:p>
          <a:p>
            <a:pPr lvl="2">
              <a:spcBef>
                <a:spcPts val="1800"/>
              </a:spcBef>
              <a:spcAft>
                <a:spcPts val="1800"/>
              </a:spcAft>
            </a:pPr>
            <a:r>
              <a:rPr lang="fr-FR" dirty="0" smtClean="0"/>
              <a:t>Comparaisons des simulations HGS avec le modèle de colonne en plusieurs points</a:t>
            </a:r>
          </a:p>
          <a:p>
            <a:pPr lvl="2">
              <a:spcBef>
                <a:spcPts val="1800"/>
              </a:spcBef>
              <a:spcAft>
                <a:spcPts val="1800"/>
              </a:spcAft>
            </a:pPr>
            <a:r>
              <a:rPr lang="fr-FR" dirty="0" smtClean="0"/>
              <a:t>Convolutions des distributions des paramètres géométriques (longueur de versant et pente de la surface) pour reconstruire un « versant équivalent » </a:t>
            </a:r>
            <a:r>
              <a:rPr lang="fr-FR" dirty="0" smtClean="0">
                <a:sym typeface="Wingdings" panose="05000000000000000000" pitchFamily="2" charset="2"/>
              </a:rPr>
              <a:t> colonne équivalente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45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342900">
              <a:lnSpc>
                <a:spcPct val="200000"/>
              </a:lnSpc>
              <a:spcBef>
                <a:spcPts val="200"/>
              </a:spcBef>
              <a:spcAft>
                <a:spcPts val="24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fr-FR" dirty="0" smtClean="0"/>
              <a:t>Rappel des objectifs du </a:t>
            </a:r>
            <a:r>
              <a:rPr lang="fr-FR" dirty="0" smtClean="0"/>
              <a:t>projet GEM</a:t>
            </a:r>
            <a:endParaRPr lang="fr-FR" dirty="0" smtClean="0"/>
          </a:p>
          <a:p>
            <a:pPr marL="533400" indent="-342900">
              <a:lnSpc>
                <a:spcPct val="200000"/>
              </a:lnSpc>
              <a:spcBef>
                <a:spcPts val="200"/>
              </a:spcBef>
              <a:spcAft>
                <a:spcPts val="24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fr-FR" dirty="0" smtClean="0"/>
              <a:t>Présentation du modèle de colonne</a:t>
            </a:r>
          </a:p>
          <a:p>
            <a:pPr marL="533400" indent="-342900">
              <a:lnSpc>
                <a:spcPct val="200000"/>
              </a:lnSpc>
              <a:spcBef>
                <a:spcPts val="200"/>
              </a:spcBef>
              <a:spcAft>
                <a:spcPts val="24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fr-FR" dirty="0" smtClean="0"/>
              <a:t>Validation du modèle de colonne</a:t>
            </a:r>
          </a:p>
          <a:p>
            <a:pPr marL="190500" indent="0">
              <a:lnSpc>
                <a:spcPct val="200000"/>
              </a:lnSpc>
              <a:spcAft>
                <a:spcPts val="2400"/>
              </a:spcAft>
              <a:buClr>
                <a:schemeClr val="accent2">
                  <a:lumMod val="75000"/>
                </a:schemeClr>
              </a:buClr>
              <a:buNone/>
            </a:pPr>
            <a:r>
              <a:rPr lang="fr-FR" dirty="0" smtClean="0"/>
              <a:t>Conclusion et perspectives</a:t>
            </a:r>
            <a:endParaRPr lang="fr-FR" dirty="0"/>
          </a:p>
        </p:txBody>
      </p:sp>
      <p:sp>
        <p:nvSpPr>
          <p:cNvPr id="7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dirty="0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556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2800" dirty="0" smtClean="0"/>
              <a:t>Merci pour votre attention</a:t>
            </a:r>
            <a:endParaRPr lang="fr-FR" sz="28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pic>
        <p:nvPicPr>
          <p:cNvPr id="5" name="Picture 20" descr="Water_question_mark_by_shorty9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429000"/>
            <a:ext cx="2232025" cy="147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1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1. Objectifs du projet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1" dirty="0" smtClean="0"/>
              <a:t>Volet 2</a:t>
            </a:r>
            <a:r>
              <a:rPr lang="fr-FR" sz="1800" dirty="0" smtClean="0"/>
              <a:t> </a:t>
            </a:r>
            <a:r>
              <a:rPr lang="fr-FR" sz="1800" b="1" dirty="0" smtClean="0"/>
              <a:t>:</a:t>
            </a:r>
            <a:r>
              <a:rPr lang="fr-FR" sz="1800" dirty="0" smtClean="0"/>
              <a:t> </a:t>
            </a:r>
          </a:p>
          <a:p>
            <a:pPr lvl="1"/>
            <a:r>
              <a:rPr lang="fr-FR" sz="1600" dirty="0" smtClean="0"/>
              <a:t>Modélisation </a:t>
            </a:r>
            <a:r>
              <a:rPr lang="fr-FR" sz="1600" dirty="0"/>
              <a:t>hydrogéologique pour le changement </a:t>
            </a:r>
            <a:r>
              <a:rPr lang="fr-FR" sz="1600" dirty="0" smtClean="0"/>
              <a:t>d’échelle</a:t>
            </a:r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fr-FR" sz="1600" u="sng" dirty="0" smtClean="0">
                <a:solidFill>
                  <a:schemeClr val="accent2">
                    <a:lumMod val="50000"/>
                  </a:schemeClr>
                </a:solidFill>
              </a:rPr>
              <a:t>Etape 1</a:t>
            </a:r>
            <a:r>
              <a:rPr lang="fr-FR" sz="1600" dirty="0" smtClean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fr-FR" sz="1600" dirty="0" smtClean="0"/>
              <a:t>développement d’un modèle de colonne à l’échelle du versant,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fr-FR" sz="1600" u="sng" dirty="0" smtClean="0">
                <a:solidFill>
                  <a:schemeClr val="accent2">
                    <a:lumMod val="50000"/>
                  </a:schemeClr>
                </a:solidFill>
              </a:rPr>
              <a:t>Etape 2</a:t>
            </a:r>
            <a:r>
              <a:rPr lang="fr-FR" sz="1600" dirty="0" smtClean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fr-FR" sz="1600" dirty="0" smtClean="0"/>
              <a:t>validation du modèle de colonne,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fr-FR" sz="1600" u="sng" dirty="0" smtClean="0">
                <a:solidFill>
                  <a:schemeClr val="accent2">
                    <a:lumMod val="50000"/>
                  </a:schemeClr>
                </a:solidFill>
              </a:rPr>
              <a:t>Etape 3</a:t>
            </a:r>
            <a:r>
              <a:rPr lang="fr-FR" sz="1600" dirty="0" smtClean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fr-FR" sz="1600" dirty="0" smtClean="0"/>
              <a:t>développer un modèle colonne </a:t>
            </a:r>
            <a:r>
              <a:rPr lang="fr-FR" sz="1600" b="1" dirty="0" smtClean="0"/>
              <a:t>équivalente</a:t>
            </a:r>
            <a:r>
              <a:rPr lang="fr-FR" sz="1600" dirty="0" smtClean="0"/>
              <a:t> à l’échelle du </a:t>
            </a:r>
            <a:r>
              <a:rPr lang="fr-FR" sz="1600" b="1" dirty="0" smtClean="0"/>
              <a:t>bassin 		versant.</a:t>
            </a:r>
          </a:p>
          <a:p>
            <a:pPr lvl="1"/>
            <a:endParaRPr lang="fr-FR" sz="1600" dirty="0"/>
          </a:p>
          <a:p>
            <a:endParaRPr lang="fr-FR" sz="1800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844824"/>
            <a:ext cx="3998831" cy="1889783"/>
          </a:xfrm>
          <a:prstGeom prst="rect">
            <a:avLst/>
          </a:prstGeom>
        </p:spPr>
      </p:pic>
      <p:pic>
        <p:nvPicPr>
          <p:cNvPr id="1026" name="Picture 2" descr="http://streambox.esy.es/img/valid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60040" cy="33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http://streambox.esy.es/img/valid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360040" cy="33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Rectangle 127"/>
          <p:cNvSpPr/>
          <p:nvPr/>
        </p:nvSpPr>
        <p:spPr>
          <a:xfrm>
            <a:off x="-8675" y="5200452"/>
            <a:ext cx="1095172" cy="36933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b="0" cap="none" spc="0" dirty="0" smtClean="0">
                <a:ln w="0"/>
                <a:solidFill>
                  <a:srgbClr val="FF99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 cours</a:t>
            </a:r>
            <a:endParaRPr lang="fr-FR" b="0" cap="none" spc="0" dirty="0">
              <a:ln w="0"/>
              <a:solidFill>
                <a:srgbClr val="FF993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3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0" y="4581128"/>
            <a:ext cx="8388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-8675" y="5256905"/>
            <a:ext cx="8388424" cy="758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849" y="4011890"/>
            <a:ext cx="8388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118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2. Présentation du modèle de colonne (H2SC)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smtClean="0"/>
              <a:t>Principes :</a:t>
            </a:r>
          </a:p>
          <a:p>
            <a:pPr lvl="1"/>
            <a:r>
              <a:rPr lang="fr-FR" sz="1400" dirty="0" smtClean="0"/>
              <a:t>Basé sur 1 colonne de sol,</a:t>
            </a:r>
          </a:p>
          <a:p>
            <a:pPr lvl="1"/>
            <a:r>
              <a:rPr lang="fr-FR" sz="1400" dirty="0" smtClean="0"/>
              <a:t>Localisée sur un versant,</a:t>
            </a:r>
          </a:p>
          <a:p>
            <a:pPr lvl="1"/>
            <a:r>
              <a:rPr lang="fr-FR" sz="1400" dirty="0" smtClean="0"/>
              <a:t>Caractérisé par ses propriétés :</a:t>
            </a:r>
          </a:p>
          <a:p>
            <a:pPr lvl="2"/>
            <a:r>
              <a:rPr lang="fr-FR" sz="1400" dirty="0" smtClean="0"/>
              <a:t>géométriques,</a:t>
            </a:r>
          </a:p>
          <a:p>
            <a:pPr lvl="2"/>
            <a:r>
              <a:rPr lang="fr-FR" sz="1400" dirty="0" smtClean="0"/>
              <a:t>de type de sol,</a:t>
            </a:r>
          </a:p>
          <a:p>
            <a:pPr lvl="2"/>
            <a:r>
              <a:rPr lang="fr-FR" sz="1400" dirty="0" smtClean="0"/>
              <a:t>de végétation.</a:t>
            </a:r>
            <a:endParaRPr lang="fr-FR" sz="1400" dirty="0"/>
          </a:p>
          <a:p>
            <a:endParaRPr lang="fr-FR" sz="1800" dirty="0" smtClean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33059" r="50953" b="29749"/>
          <a:stretch/>
        </p:blipFill>
        <p:spPr>
          <a:xfrm>
            <a:off x="359371" y="3529101"/>
            <a:ext cx="3672408" cy="22482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699" y="2941188"/>
            <a:ext cx="4700838" cy="3008092"/>
          </a:xfrm>
          <a:prstGeom prst="rect">
            <a:avLst/>
          </a:prstGeom>
        </p:spPr>
      </p:pic>
      <p:cxnSp>
        <p:nvCxnSpPr>
          <p:cNvPr id="42" name="Connecteur droit avec flèche 41"/>
          <p:cNvCxnSpPr/>
          <p:nvPr/>
        </p:nvCxnSpPr>
        <p:spPr>
          <a:xfrm flipH="1">
            <a:off x="2627785" y="3284984"/>
            <a:ext cx="7491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space réservé du contenu 6"/>
          <p:cNvSpPr txBox="1">
            <a:spLocks/>
          </p:cNvSpPr>
          <p:nvPr/>
        </p:nvSpPr>
        <p:spPr>
          <a:xfrm>
            <a:off x="4572000" y="1045840"/>
            <a:ext cx="4209256" cy="4975448"/>
          </a:xfrm>
          <a:prstGeom prst="rect">
            <a:avLst/>
          </a:prstGeom>
        </p:spPr>
        <p:txBody>
          <a:bodyPr/>
          <a:lstStyle>
            <a:lvl1pPr marL="4762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6200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81100" indent="-228600" algn="l" defTabSz="914400" rtl="0" eaLnBrk="1" latinLnBrk="0" hangingPunct="1">
              <a:spcBef>
                <a:spcPct val="20000"/>
              </a:spcBef>
              <a:buSzPct val="50000"/>
              <a:buFont typeface="Courier New" panose="02070309020205020404" pitchFamily="49" charset="0"/>
              <a:buChar char="o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Processus modélisés :</a:t>
            </a:r>
          </a:p>
          <a:p>
            <a:pPr lvl="1"/>
            <a:r>
              <a:rPr lang="fr-FR" sz="1400" dirty="0" smtClean="0"/>
              <a:t>Evapotranspiration</a:t>
            </a:r>
          </a:p>
          <a:p>
            <a:pPr lvl="1"/>
            <a:r>
              <a:rPr lang="fr-FR" sz="1400" dirty="0" smtClean="0"/>
              <a:t>Précipitations</a:t>
            </a:r>
          </a:p>
          <a:p>
            <a:pPr lvl="1"/>
            <a:r>
              <a:rPr lang="fr-FR" sz="1400" dirty="0"/>
              <a:t>Flux d’eau verticaux : </a:t>
            </a:r>
            <a:r>
              <a:rPr lang="fr-FR" sz="1400" dirty="0" smtClean="0"/>
              <a:t>Darcy/Richards</a:t>
            </a:r>
          </a:p>
          <a:p>
            <a:pPr lvl="1"/>
            <a:r>
              <a:rPr lang="fr-FR" sz="1400" dirty="0" smtClean="0"/>
              <a:t>« </a:t>
            </a:r>
            <a:r>
              <a:rPr lang="fr-FR" sz="1400" u="sng" dirty="0" smtClean="0"/>
              <a:t>Flux d’eau latéraux</a:t>
            </a:r>
            <a:r>
              <a:rPr lang="fr-FR" sz="1400" dirty="0" smtClean="0"/>
              <a:t> » </a:t>
            </a:r>
            <a:r>
              <a:rPr lang="fr-FR" sz="1400" dirty="0" smtClean="0">
                <a:sym typeface="Wingdings" panose="05000000000000000000" pitchFamily="2" charset="2"/>
              </a:rPr>
              <a:t></a:t>
            </a:r>
            <a:r>
              <a:rPr lang="fr-FR" sz="1400" dirty="0" smtClean="0"/>
              <a:t> </a:t>
            </a:r>
            <a:r>
              <a:rPr lang="fr-FR" sz="1400" dirty="0" smtClean="0">
                <a:solidFill>
                  <a:srgbClr val="C00000"/>
                </a:solidFill>
              </a:rPr>
              <a:t>fonction de drainage</a:t>
            </a:r>
            <a:endParaRPr lang="fr-FR" sz="1400" dirty="0">
              <a:solidFill>
                <a:srgbClr val="C00000"/>
              </a:solidFill>
            </a:endParaRPr>
          </a:p>
          <a:p>
            <a:pPr lvl="1"/>
            <a:endParaRPr lang="fr-FR" sz="1400" dirty="0" smtClean="0"/>
          </a:p>
          <a:p>
            <a:endParaRPr lang="fr-FR" sz="1800" dirty="0" smtClean="0"/>
          </a:p>
        </p:txBody>
      </p:sp>
      <p:sp>
        <p:nvSpPr>
          <p:cNvPr id="53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238088" y="1004838"/>
            <a:ext cx="4768907" cy="508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2390" y="860822"/>
            <a:ext cx="4768907" cy="508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724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Présentation du modèle de colonne (H2SC)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r-FR" dirty="0" smtClean="0"/>
                  <a:t>Hypothèses pour le calcul de la fonction de drainage:</a:t>
                </a:r>
              </a:p>
              <a:p>
                <a:pPr lvl="1"/>
                <a:endParaRPr lang="fr-FR" dirty="0" smtClean="0"/>
              </a:p>
              <a:p>
                <a:pPr lvl="1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 smtClean="0"/>
                  <a:t>Nappe linéaire		</a:t>
                </a:r>
                <a:r>
                  <a:rPr lang="fr-FR" dirty="0" smtClean="0">
                    <a:sym typeface="Wingdings" panose="05000000000000000000" pitchFamily="2" charset="2"/>
                  </a:rPr>
                  <a:t>   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𝑖</m:t>
                    </m:r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(</m:t>
                    </m:r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𝑡</m:t>
                    </m:r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)</m:t>
                    </m:r>
                  </m:oMath>
                </a14:m>
                <a:endParaRPr lang="fr-FR" dirty="0" smtClean="0"/>
              </a:p>
              <a:p>
                <a:pPr lvl="1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 smtClean="0"/>
                  <a:t>Avec zone de suintement	</a:t>
                </a:r>
                <a:r>
                  <a:rPr lang="fr-FR" dirty="0" smtClean="0">
                    <a:sym typeface="Wingdings" panose="05000000000000000000" pitchFamily="2" charset="2"/>
                  </a:rPr>
                  <a:t>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𝑥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𝑠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(</m:t>
                    </m:r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𝑡</m:t>
                    </m:r>
                    <m:r>
                      <a:rPr lang="fr-F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)</m:t>
                    </m:r>
                  </m:oMath>
                </a14:m>
                <a:endParaRPr lang="fr-FR" dirty="0" smtClean="0"/>
              </a:p>
              <a:p>
                <a:pPr lvl="1"/>
                <a:endParaRPr lang="fr-FR" dirty="0"/>
              </a:p>
            </p:txBody>
          </p:sp>
        </mc:Choice>
        <mc:Fallback xmlns="">
          <p:sp>
            <p:nvSpPr>
              <p:cNvPr id="7" name="Espace réservé du contenu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6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33059" r="50953" b="29749"/>
          <a:stretch/>
        </p:blipFill>
        <p:spPr>
          <a:xfrm>
            <a:off x="2123728" y="3068960"/>
            <a:ext cx="4469720" cy="2736304"/>
          </a:xfrm>
          <a:prstGeom prst="rect">
            <a:avLst/>
          </a:prstGeom>
        </p:spPr>
      </p:pic>
      <p:sp>
        <p:nvSpPr>
          <p:cNvPr id="2" name="Accolade fermante 1"/>
          <p:cNvSpPr/>
          <p:nvPr/>
        </p:nvSpPr>
        <p:spPr>
          <a:xfrm>
            <a:off x="5364088" y="1791171"/>
            <a:ext cx="288032" cy="840763"/>
          </a:xfrm>
          <a:prstGeom prst="rightBrace">
            <a:avLst>
              <a:gd name="adj1" fmla="val 41459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5868144" y="188150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Fonction de drainage à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2 paramètres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528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Présentation du modèle de colonne (H2SC)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Hypothèses pour le calcul de la fonction de drainage: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1" t="51742" r="25181" b="17598"/>
          <a:stretch/>
        </p:blipFill>
        <p:spPr>
          <a:xfrm>
            <a:off x="4791196" y="4201058"/>
            <a:ext cx="4147504" cy="1962071"/>
          </a:xfrm>
          <a:prstGeom prst="rect">
            <a:avLst/>
          </a:prstGeom>
        </p:spPr>
      </p:pic>
      <p:sp>
        <p:nvSpPr>
          <p:cNvPr id="10" name="Espace réservé du contenu 6"/>
          <p:cNvSpPr txBox="1">
            <a:spLocks/>
          </p:cNvSpPr>
          <p:nvPr/>
        </p:nvSpPr>
        <p:spPr>
          <a:xfrm>
            <a:off x="1" y="1772816"/>
            <a:ext cx="4759800" cy="4255368"/>
          </a:xfrm>
          <a:prstGeom prst="rect">
            <a:avLst/>
          </a:prstGeom>
        </p:spPr>
        <p:txBody>
          <a:bodyPr/>
          <a:lstStyle>
            <a:lvl1pPr marL="4762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6200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81100" indent="-228600" algn="l" defTabSz="914400" rtl="0" eaLnBrk="1" latinLnBrk="0" hangingPunct="1">
              <a:spcBef>
                <a:spcPct val="20000"/>
              </a:spcBef>
              <a:buSzPct val="50000"/>
              <a:buFont typeface="Courier New" panose="02070309020205020404" pitchFamily="49" charset="0"/>
              <a:buChar char="o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 smtClean="0"/>
              <a:t>Distinction de 3 régimes hydrologiques :</a:t>
            </a:r>
          </a:p>
          <a:p>
            <a:pPr marL="1295400" lvl="2" indent="-342900"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lphaLcParenR"/>
            </a:pPr>
            <a:r>
              <a:rPr lang="fr-FR" dirty="0" smtClean="0"/>
              <a:t>Décharge sans zone de suintement</a:t>
            </a:r>
          </a:p>
          <a:p>
            <a:pPr marL="1295400" lvl="2" indent="-342900"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lphaLcParenR"/>
            </a:pPr>
            <a:r>
              <a:rPr lang="fr-FR" dirty="0" smtClean="0"/>
              <a:t>Recharge</a:t>
            </a:r>
          </a:p>
          <a:p>
            <a:pPr marL="1295400" lvl="2" indent="-342900">
              <a:buClr>
                <a:schemeClr val="accent1">
                  <a:lumMod val="75000"/>
                </a:schemeClr>
              </a:buClr>
              <a:buSzPct val="90000"/>
              <a:buFont typeface="+mj-lt"/>
              <a:buAutoNum type="alphaLcParenR"/>
            </a:pPr>
            <a:r>
              <a:rPr lang="fr-FR" dirty="0" smtClean="0"/>
              <a:t>Décharge avec zone de suintement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 t="17598" r="5215" b="51116"/>
          <a:stretch/>
        </p:blipFill>
        <p:spPr>
          <a:xfrm>
            <a:off x="689654" y="4181028"/>
            <a:ext cx="3980653" cy="200213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5" t="17598" r="51130" b="51273"/>
          <a:stretch/>
        </p:blipFill>
        <p:spPr>
          <a:xfrm>
            <a:off x="4756783" y="1848934"/>
            <a:ext cx="3958618" cy="1992084"/>
          </a:xfrm>
          <a:prstGeom prst="rect">
            <a:avLst/>
          </a:prstGeom>
        </p:spPr>
      </p:pic>
      <p:sp>
        <p:nvSpPr>
          <p:cNvPr id="13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733439" y="4178119"/>
            <a:ext cx="3936868" cy="1960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826373" y="4170967"/>
            <a:ext cx="4233216" cy="1960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4755293" y="1813505"/>
            <a:ext cx="3936868" cy="1960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134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Présentation du modèle de colonne (H2SC)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r-FR" dirty="0" smtClean="0"/>
                  <a:t>Fonction de drainage générale :</a:t>
                </a:r>
              </a:p>
              <a:p>
                <a:endParaRPr lang="fr-FR" dirty="0"/>
              </a:p>
              <a:p>
                <a:pPr marL="1905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𝐷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𝐸𝑉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                            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𝐸𝑉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                           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fr-FR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𝐸𝑉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fr-FR" dirty="0" smtClean="0"/>
              </a:p>
              <a:p>
                <a:pPr marL="476250" lvl="1" indent="0">
                  <a:buNone/>
                </a:pPr>
                <a:endParaRPr lang="fr-FR" dirty="0" smtClean="0"/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fr-FR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Cas 1 : </a:t>
                </a:r>
                <a:r>
                  <a:rPr lang="fr-FR" dirty="0"/>
                  <a:t>S’il n’y a pas de zone de suintement</a:t>
                </a:r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fr-FR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Cas 2 : </a:t>
                </a:r>
                <a:r>
                  <a:rPr lang="fr-FR" dirty="0" smtClean="0"/>
                  <a:t>S’il </a:t>
                </a:r>
                <a:r>
                  <a:rPr lang="fr-FR" dirty="0"/>
                  <a:t>y a une zone de suintement et si la colonne est « proche » de la zone de suintement</a:t>
                </a:r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fr-FR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Cas 3 : </a:t>
                </a:r>
                <a:r>
                  <a:rPr lang="fr-FR" dirty="0" smtClean="0"/>
                  <a:t>S’il </a:t>
                </a:r>
                <a:r>
                  <a:rPr lang="fr-FR" dirty="0"/>
                  <a:t>y a une zone de suintement et si la colonne est « loin » de la zone de </a:t>
                </a:r>
                <a:r>
                  <a:rPr lang="fr-FR" dirty="0" smtClean="0"/>
                  <a:t>suintement</a:t>
                </a:r>
              </a:p>
              <a:p>
                <a:pPr lvl="2">
                  <a:spcBef>
                    <a:spcPts val="0"/>
                  </a:spcBef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fr-FR" sz="1600" dirty="0" smtClean="0"/>
                  <a:t>Transition entre les cas 1 et 2</a:t>
                </a:r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fr-FR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𝐸𝑉</m:t>
                        </m:r>
                      </m:sub>
                    </m:sSub>
                  </m:oMath>
                </a14:m>
                <a:r>
                  <a:rPr lang="fr-FR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: prise en compte des interactions avec l’évapotranspiration</a:t>
                </a: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Espace réservé du contenu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613" r="-756" b="-30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269876" y="6520259"/>
            <a:ext cx="3086100" cy="365125"/>
          </a:xfrm>
        </p:spPr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178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Présentation du 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Principes généraux du calcul de la fonction de drainage :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5"/>
              <p:cNvSpPr txBox="1">
                <a:spLocks/>
              </p:cNvSpPr>
              <p:nvPr/>
            </p:nvSpPr>
            <p:spPr>
              <a:xfrm>
                <a:off x="539552" y="1412776"/>
                <a:ext cx="3960440" cy="4536504"/>
              </a:xfrm>
              <a:prstGeom prst="rect">
                <a:avLst/>
              </a:prstGeom>
            </p:spPr>
            <p:txBody>
              <a:bodyPr/>
              <a:lstStyle>
                <a:lvl1pPr marL="476250" indent="-28575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6200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81100" indent="-228600" algn="l" defTabSz="914400" rtl="0" eaLnBrk="1" latinLnBrk="0" hangingPunct="1">
                  <a:spcBef>
                    <a:spcPct val="20000"/>
                  </a:spcBef>
                  <a:buSzPct val="50000"/>
                  <a:buFont typeface="Courier New" panose="02070309020205020404" pitchFamily="49" charset="0"/>
                  <a:buChar char="o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 dirty="0" smtClean="0"/>
              </a:p>
              <a:p>
                <a:pPr marL="190500" indent="0">
                  <a:spcBef>
                    <a:spcPts val="2400"/>
                  </a:spcBef>
                  <a:spcAft>
                    <a:spcPts val="3600"/>
                  </a:spcAft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mtClean="0">
                          <a:latin typeface="Cambria Math" panose="02040503050406030204" pitchFamily="18" charset="0"/>
                        </a:rPr>
                        <m:t>Drainage</m:t>
                      </m:r>
                      <m:r>
                        <a:rPr lang="fr-F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𝑒𝑎𝑢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𝑐𝑜𝑙</m:t>
                              </m:r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𝑜𝑛𝑛𝑒</m:t>
                              </m:r>
                            </m:sup>
                          </m:sSubSup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fr-FR" i="1" dirty="0" smtClean="0">
                  <a:latin typeface="Cambria Math" panose="02040503050406030204" pitchFamily="18" charset="0"/>
                </a:endParaRPr>
              </a:p>
              <a:p>
                <a:pPr marL="190500" indent="0">
                  <a:spcBef>
                    <a:spcPts val="2400"/>
                  </a:spcBef>
                  <a:spcAft>
                    <a:spcPts val="3600"/>
                  </a:spcAft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fr-FR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𝑒𝑎𝑢</m:t>
                              </m:r>
                            </m:sub>
                            <m:sup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𝑐𝑜𝑙𝑜𝑛𝑛𝑒</m:t>
                              </m:r>
                            </m:sup>
                          </m:sSubSup>
                        </m:num>
                        <m:den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fr-FR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i="1" smtClean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fr-FR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 smtClean="0"/>
              </a:p>
              <a:p>
                <a:pPr marL="190500" indent="0">
                  <a:spcBef>
                    <a:spcPts val="2400"/>
                  </a:spcBef>
                  <a:spcAft>
                    <a:spcPts val="3600"/>
                  </a:spcAft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fr-FR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Sup>
                                <m:sSubSupPr>
                                  <m:ctrlPr>
                                    <a:rPr lang="fr-F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i="1" smtClean="0">
                                      <a:latin typeface="Cambria Math" panose="02040503050406030204" pitchFamily="18" charset="0"/>
                                    </a:rPr>
                                    <m:t>𝑒𝑎𝑢</m:t>
                                  </m:r>
                                </m:sub>
                                <m:sup>
                                  <m:r>
                                    <a:rPr lang="fr-FR" i="1" smtClean="0">
                                      <a:latin typeface="Cambria Math" panose="02040503050406030204" pitchFamily="18" charset="0"/>
                                    </a:rPr>
                                    <m:t>𝑣𝑒𝑟𝑠𝑎𝑛𝑡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fr-FR" i="1" smtClean="0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dirty="0" smtClean="0"/>
              </a:p>
              <a:p>
                <a:pPr marL="190500" indent="0">
                  <a:spcBef>
                    <a:spcPts val="2400"/>
                  </a:spcBef>
                  <a:spcAft>
                    <a:spcPts val="3600"/>
                  </a:spcAft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𝑒𝑎𝑢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𝑣𝑒𝑟𝑠𝑎𝑛𝑡</m:t>
                              </m:r>
                            </m:sup>
                          </m:sSubSup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fr-FR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7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12776"/>
                <a:ext cx="3960440" cy="453650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/>
              <p:cNvSpPr txBox="1"/>
              <p:nvPr/>
            </p:nvSpPr>
            <p:spPr>
              <a:xfrm>
                <a:off x="4211960" y="1722288"/>
                <a:ext cx="4887278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fr-FR" dirty="0" smtClean="0"/>
                  <a:t>Fonction de drainage = variation du volume d’eau dans la colonne</a:t>
                </a:r>
              </a:p>
              <a:p>
                <a:pPr>
                  <a:spcAft>
                    <a:spcPts val="600"/>
                  </a:spcAft>
                </a:pPr>
                <a:endParaRPr lang="fr-FR" dirty="0"/>
              </a:p>
              <a:p>
                <a:pPr>
                  <a:spcAft>
                    <a:spcPts val="600"/>
                  </a:spcAft>
                </a:pPr>
                <a:r>
                  <a:rPr lang="fr-F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→ dépend de la variation de la hauteur de la nappe dans la colonne</a:t>
                </a:r>
              </a:p>
              <a:p>
                <a:pPr>
                  <a:spcAft>
                    <a:spcPts val="600"/>
                  </a:spcAft>
                </a:pPr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fr-F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→ dépend de la variation du volume d’eau dans le versant (et du régime hydrologique a), b) ou c</a:t>
                </a:r>
                <a:r>
                  <a:rPr lang="fr-F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)), donc des paramètres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fr-F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fr-FR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Aft>
                    <a:spcPts val="600"/>
                  </a:spcAft>
                </a:pPr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fr-F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→ dépend du volume d’eau qui quitte le domaine (connu en fonction de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fr-FR" dirty="0" smtClean="0"/>
                  <a:t> et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fr-FR" dirty="0" smtClean="0"/>
                  <a:t>)</a:t>
                </a:r>
                <a:endParaRPr lang="fr-FR" dirty="0"/>
              </a:p>
            </p:txBody>
          </p:sp>
        </mc:Choice>
        <mc:Fallback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722288"/>
                <a:ext cx="4887278" cy="3877985"/>
              </a:xfrm>
              <a:prstGeom prst="rect">
                <a:avLst/>
              </a:prstGeom>
              <a:blipFill rotWithShape="0">
                <a:blip r:embed="rId3"/>
                <a:stretch>
                  <a:fillRect l="-1122" t="-943" r="-1372" b="-15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818318" y="2492896"/>
            <a:ext cx="800215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818318" y="3681028"/>
            <a:ext cx="82809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818318" y="4761148"/>
            <a:ext cx="800215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41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3. Validation du </a:t>
            </a:r>
            <a:r>
              <a:rPr lang="fr-FR" dirty="0"/>
              <a:t>modèle de colonne (H2SC)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Validation en 2 étapes :</a:t>
            </a:r>
          </a:p>
          <a:p>
            <a:pPr lvl="1"/>
            <a:r>
              <a:rPr lang="fr-FR" dirty="0" smtClean="0"/>
              <a:t>Cas tests académiques</a:t>
            </a:r>
          </a:p>
          <a:p>
            <a:pPr lvl="1"/>
            <a:r>
              <a:rPr lang="fr-FR" dirty="0" smtClean="0"/>
              <a:t>Cas réel</a:t>
            </a:r>
          </a:p>
          <a:p>
            <a:pPr lvl="1"/>
            <a:endParaRPr lang="fr-FR" dirty="0"/>
          </a:p>
          <a:p>
            <a:r>
              <a:rPr lang="fr-FR" dirty="0" smtClean="0"/>
              <a:t>Cas tests académiques = comparaison de simulations de versant avec le modèle de colonne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fr-FR" smtClean="0"/>
              <a:t>Réunion Projet GEM – 29/02/2016</a:t>
            </a:r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251520" y="3284984"/>
            <a:ext cx="2392126" cy="2527176"/>
            <a:chOff x="13784457" y="24460200"/>
            <a:chExt cx="4994862" cy="5276850"/>
          </a:xfrm>
        </p:grpSpPr>
        <p:sp>
          <p:nvSpPr>
            <p:cNvPr id="10" name="Rectangle à coins arrondis 9"/>
            <p:cNvSpPr/>
            <p:nvPr/>
          </p:nvSpPr>
          <p:spPr bwMode="auto">
            <a:xfrm>
              <a:off x="13784457" y="24460200"/>
              <a:ext cx="4994862" cy="5276850"/>
            </a:xfrm>
            <a:prstGeom prst="roundRect">
              <a:avLst>
                <a:gd name="adj" fmla="val 6339"/>
              </a:avLst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449268"/>
              <a:endParaRPr lang="fr-FR" sz="2400"/>
            </a:p>
          </p:txBody>
        </p: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90858" y="24597988"/>
              <a:ext cx="4671133" cy="5017727"/>
            </a:xfrm>
            <a:prstGeom prst="rect">
              <a:avLst/>
            </a:prstGeom>
          </p:spPr>
        </p:pic>
      </p:grp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538717"/>
              </p:ext>
            </p:extLst>
          </p:nvPr>
        </p:nvGraphicFramePr>
        <p:xfrm>
          <a:off x="2987824" y="3504906"/>
          <a:ext cx="6063270" cy="2102283"/>
        </p:xfrm>
        <a:graphic>
          <a:graphicData uri="http://schemas.openxmlformats.org/drawingml/2006/table">
            <a:tbl>
              <a:tblPr firstRow="1" bandRow="1"/>
              <a:tblGrid>
                <a:gridCol w="878694"/>
                <a:gridCol w="1080120"/>
                <a:gridCol w="1152128"/>
                <a:gridCol w="936104"/>
                <a:gridCol w="1008112"/>
                <a:gridCol w="1008112"/>
              </a:tblGrid>
              <a:tr h="532245"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Sets of simulation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>
                      <a:noFill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Precipitation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Evapo</a:t>
                      </a:r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-transpiration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Hillslope geometry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Soil</a:t>
                      </a:r>
                      <a:r>
                        <a:rPr lang="en-GB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types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test</a:t>
                      </a:r>
                      <a:r>
                        <a:rPr lang="en-GB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cases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998C3"/>
                    </a:solidFill>
                  </a:tcPr>
                </a:tc>
              </a:tr>
              <a:tr h="266675"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>
                      <a:noFill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 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</a:tr>
              <a:tr h="288125"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1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>
                      <a:noFill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precipitation rates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1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>
                      <a:noFill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different</a:t>
                      </a:r>
                      <a:r>
                        <a:rPr lang="en-GB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rates with 2 different initial states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40000"/>
                      </a:srgbClr>
                    </a:solidFill>
                  </a:tcPr>
                </a:tc>
              </a:tr>
              <a:tr h="266675"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1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>
                      <a:noFill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data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data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990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39809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2097147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796193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495239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4194292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893340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5592386" algn="l" defTabSz="1398099" rtl="0" eaLnBrk="1" latinLnBrk="0" hangingPunct="1">
                        <a:defRPr sz="2753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3335" marR="53335" marT="26668" marB="26668" anchor="ctr">
                    <a:lnL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8AA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8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Personnalisé 1 : LSCE">
      <a:dk1>
        <a:srgbClr val="000000"/>
      </a:dk1>
      <a:lt1>
        <a:srgbClr val="FFFFFF"/>
      </a:lt1>
      <a:dk2>
        <a:srgbClr val="372221"/>
      </a:dk2>
      <a:lt2>
        <a:srgbClr val="808080"/>
      </a:lt2>
      <a:accent1>
        <a:srgbClr val="4D8AA7"/>
      </a:accent1>
      <a:accent2>
        <a:srgbClr val="4998C3"/>
      </a:accent2>
      <a:accent3>
        <a:srgbClr val="FFFFFF"/>
      </a:accent3>
      <a:accent4>
        <a:srgbClr val="000000"/>
      </a:accent4>
      <a:accent5>
        <a:srgbClr val="AACACA"/>
      </a:accent5>
      <a:accent6>
        <a:srgbClr val="8B9B89"/>
      </a:accent6>
      <a:hlink>
        <a:srgbClr val="666699"/>
      </a:hlink>
      <a:folHlink>
        <a:srgbClr val="B2B2B2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Personnalisé 1 : LSCE">
      <a:dk1>
        <a:srgbClr val="000000"/>
      </a:dk1>
      <a:lt1>
        <a:srgbClr val="FFFFFF"/>
      </a:lt1>
      <a:dk2>
        <a:srgbClr val="372221"/>
      </a:dk2>
      <a:lt2>
        <a:srgbClr val="808080"/>
      </a:lt2>
      <a:accent1>
        <a:srgbClr val="4D8AA7"/>
      </a:accent1>
      <a:accent2>
        <a:srgbClr val="4998C3"/>
      </a:accent2>
      <a:accent3>
        <a:srgbClr val="FFFFFF"/>
      </a:accent3>
      <a:accent4>
        <a:srgbClr val="000000"/>
      </a:accent4>
      <a:accent5>
        <a:srgbClr val="AACACA"/>
      </a:accent5>
      <a:accent6>
        <a:srgbClr val="8B9B89"/>
      </a:accent6>
      <a:hlink>
        <a:srgbClr val="666699"/>
      </a:hlink>
      <a:folHlink>
        <a:srgbClr val="B2B2B2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8711</TotalTime>
  <Words>1052</Words>
  <Application>Microsoft Office PowerPoint</Application>
  <PresentationFormat>Affichage à l'écran (4:3)</PresentationFormat>
  <Paragraphs>230</Paragraphs>
  <Slides>20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20</vt:i4>
      </vt:variant>
    </vt:vector>
  </HeadingPairs>
  <TitlesOfParts>
    <vt:vector size="30" baseType="lpstr">
      <vt:lpstr>Adobe Garamond Pro Bold</vt:lpstr>
      <vt:lpstr>Arial</vt:lpstr>
      <vt:lpstr>Bell MT</vt:lpstr>
      <vt:lpstr>Calibri</vt:lpstr>
      <vt:lpstr>Cambria Math</vt:lpstr>
      <vt:lpstr>Candara</vt:lpstr>
      <vt:lpstr>Courier New</vt:lpstr>
      <vt:lpstr>Wingdings</vt:lpstr>
      <vt:lpstr>Thème Office</vt:lpstr>
      <vt:lpstr>1_Thème Office</vt:lpstr>
      <vt:lpstr>Mise à l’échelle d’un modèle hydrologique distribué pour les modèles globaux de climat</vt:lpstr>
      <vt:lpstr>Sommaire</vt:lpstr>
      <vt:lpstr>1. Objectifs du projet</vt:lpstr>
      <vt:lpstr>2. Présentation du modèle de colonne (H2SC)</vt:lpstr>
      <vt:lpstr>2. Présentation du modèle de colonne (H2SC)</vt:lpstr>
      <vt:lpstr>2. Présentation du modèle de colonne (H2SC)</vt:lpstr>
      <vt:lpstr>2. Présentation du modèle de colonne (H2SC)</vt:lpstr>
      <vt:lpstr>2. Présentation du modèle de colonne (H2SC)</vt:lpstr>
      <vt:lpstr>3. Validation du modèle de colonne (H2SC)</vt:lpstr>
      <vt:lpstr>3. Validation du modèle de colonne (H2SC)</vt:lpstr>
      <vt:lpstr>3. Validation du modèle de colonne (H2SC)</vt:lpstr>
      <vt:lpstr>3. Validation du modèle de colonne (H2SC)</vt:lpstr>
      <vt:lpstr>3. Validation du modèle de colonne (H2SC)</vt:lpstr>
      <vt:lpstr>3. Validation du modèle de colonne (H2SC)</vt:lpstr>
      <vt:lpstr>Conclusion</vt:lpstr>
      <vt:lpstr>Perspectives</vt:lpstr>
      <vt:lpstr>Perspectives</vt:lpstr>
      <vt:lpstr>Perspectives</vt:lpstr>
      <vt:lpstr>Perspectives</vt:lpstr>
      <vt:lpstr>Merci pour votre attention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Mise à l’échelle d’un modèle hydrologique distribué pour les modèles globaux de climat</dc:title>
  <dc:creator>Mathilde Maquin</dc:creator>
  <cp:lastModifiedBy>mmaquin</cp:lastModifiedBy>
  <cp:revision>410</cp:revision>
  <cp:lastPrinted>2014-03-17T13:54:47Z</cp:lastPrinted>
  <dcterms:created xsi:type="dcterms:W3CDTF">2014-02-25T13:45:45Z</dcterms:created>
  <dcterms:modified xsi:type="dcterms:W3CDTF">2016-02-29T09:36:28Z</dcterms:modified>
</cp:coreProperties>
</file>