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69" r:id="rId4"/>
    <p:sldId id="297" r:id="rId5"/>
    <p:sldId id="290" r:id="rId6"/>
    <p:sldId id="263" r:id="rId7"/>
    <p:sldId id="296" r:id="rId8"/>
    <p:sldId id="288" r:id="rId9"/>
    <p:sldId id="295" r:id="rId10"/>
    <p:sldId id="293" r:id="rId11"/>
    <p:sldId id="299" r:id="rId12"/>
    <p:sldId id="300" r:id="rId13"/>
    <p:sldId id="301" r:id="rId14"/>
    <p:sldId id="287" r:id="rId15"/>
  </p:sldIdLst>
  <p:sldSz cx="9144000" cy="5143500" type="screen16x9"/>
  <p:notesSz cx="7559675" cy="10691813"/>
  <p:defaultTextStyle>
    <a:defPPr>
      <a:defRPr lang="en-US"/>
    </a:defPPr>
    <a:lvl1pPr marL="0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1pPr>
    <a:lvl2pPr marL="370214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2pPr>
    <a:lvl3pPr marL="740428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3pPr>
    <a:lvl4pPr marL="1110643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4pPr>
    <a:lvl5pPr marL="1480857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5pPr>
    <a:lvl6pPr marL="1851070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6pPr>
    <a:lvl7pPr marL="2221284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7pPr>
    <a:lvl8pPr marL="2591499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8pPr>
    <a:lvl9pPr marL="2961712" algn="l" defTabSz="740428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680"/>
  </p:normalViewPr>
  <p:slideViewPr>
    <p:cSldViewPr snapToGrid="0" snapToObjects="1">
      <p:cViewPr>
        <p:scale>
          <a:sx n="122" d="100"/>
          <a:sy n="122" d="100"/>
        </p:scale>
        <p:origin x="72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1699-A41B-FA4E-A31F-CA7D6D4E5FBA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D678E-0830-7C4D-890D-9D3E708B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678E-0830-7C4D-890D-9D3E708B85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65361" y="2963764"/>
            <a:ext cx="782057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872797" y="2963764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65360" y="2963764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33664" y="1061567"/>
            <a:ext cx="6083649" cy="364102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733664" y="1061567"/>
            <a:ext cx="6083649" cy="36410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63979" y="0"/>
            <a:ext cx="8179454" cy="29870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65360" y="2963764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872797" y="2963764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65361" y="2963764"/>
            <a:ext cx="782057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65361" y="2963764"/>
            <a:ext cx="782057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872797" y="2963764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65360" y="2963764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1733664" y="1061567"/>
            <a:ext cx="6083649" cy="364102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1733664" y="1061567"/>
            <a:ext cx="6083649" cy="36410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963979" y="0"/>
            <a:ext cx="8179454" cy="298703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65360" y="2963764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36410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872797" y="2963764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905" b="1" strike="noStrike" spc="-1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65360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872797" y="1061811"/>
            <a:ext cx="381640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65361" y="2963764"/>
            <a:ext cx="7820574" cy="173661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49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55141" y="2155466"/>
            <a:ext cx="7837555" cy="881781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2177" b="1" strike="noStrike" spc="-1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734491" y="1926936"/>
            <a:ext cx="4964884" cy="2626972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7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587882" lvl="1" indent="-220456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9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881822" lvl="2" indent="-19596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3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175762" lvl="3" indent="-14697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6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1469703" lvl="4" indent="-14697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6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1763645" lvl="5" indent="-14697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6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2057585" lvl="6" indent="-14697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6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6" y="4849795"/>
            <a:ext cx="2130093" cy="190808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95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938634" y="4849795"/>
            <a:ext cx="6008542" cy="190808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 lang="fr-FR" sz="95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Line 5"/>
          <p:cNvSpPr/>
          <p:nvPr/>
        </p:nvSpPr>
        <p:spPr>
          <a:xfrm flipH="1">
            <a:off x="979001" y="3135220"/>
            <a:ext cx="5559860" cy="0"/>
          </a:xfrm>
          <a:prstGeom prst="line">
            <a:avLst/>
          </a:prstGeom>
          <a:ln w="12600">
            <a:solidFill>
              <a:srgbClr val="008FB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4"/>
          <p:cNvPicPr/>
          <p:nvPr/>
        </p:nvPicPr>
        <p:blipFill>
          <a:blip r:embed="rId14"/>
          <a:stretch/>
        </p:blipFill>
        <p:spPr>
          <a:xfrm>
            <a:off x="7347075" y="244941"/>
            <a:ext cx="1143256" cy="857287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22175" rtl="0" eaLnBrk="1" latinLnBrk="0" hangingPunct="1">
        <a:lnSpc>
          <a:spcPct val="90000"/>
        </a:lnSpc>
        <a:spcBef>
          <a:spcPct val="0"/>
        </a:spcBef>
        <a:buNone/>
        <a:defRPr sz="29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22175" rtl="0" eaLnBrk="1" latinLnBrk="0" hangingPunct="1">
        <a:lnSpc>
          <a:spcPct val="90000"/>
        </a:lnSpc>
        <a:spcBef>
          <a:spcPts val="680"/>
        </a:spcBef>
        <a:buClr>
          <a:srgbClr val="000000"/>
        </a:buClr>
        <a:buSzPct val="45000"/>
        <a:buFont typeface="Wingdings" charset="2"/>
        <a:buChar char=""/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66631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777718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88806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399893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710980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2022068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333155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644241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87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175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263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350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436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524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611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698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63979" y="0"/>
            <a:ext cx="8179454" cy="64419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905" b="1" strike="noStrike" spc="-1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65361" y="1061811"/>
            <a:ext cx="7820574" cy="3641020"/>
          </a:xfrm>
          <a:prstGeom prst="rect">
            <a:avLst/>
          </a:prstGeom>
        </p:spPr>
        <p:txBody>
          <a:bodyPr lIns="0" tIns="0" rIns="0" bIns="0"/>
          <a:lstStyle/>
          <a:p>
            <a:pPr marL="612000" indent="-504000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49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710357" lvl="1" indent="-342932">
              <a:buClr>
                <a:srgbClr val="000000"/>
              </a:buClr>
              <a:buSzPct val="80000"/>
              <a:buFont typeface="Segoe UI"/>
              <a:buChar char="―"/>
            </a:pPr>
            <a:r>
              <a:rPr lang="fr-FR" sz="149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028793" lvl="2" indent="-342932">
              <a:buClr>
                <a:srgbClr val="000000"/>
              </a:buClr>
              <a:buSzPct val="50000"/>
              <a:buFont typeface="Noto Sans"/>
              <a:buChar char="►"/>
            </a:pPr>
            <a:r>
              <a:rPr lang="fr-FR" sz="149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371723" lvl="3" indent="-342932">
              <a:buClr>
                <a:srgbClr val="000000"/>
              </a:buClr>
              <a:buSzPct val="75000"/>
              <a:buFont typeface="Noto Sans"/>
              <a:buChar char="—"/>
            </a:pPr>
            <a:r>
              <a:rPr lang="fr-FR" sz="136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1665665" lvl="4" indent="-342932">
              <a:buClr>
                <a:srgbClr val="000000"/>
              </a:buClr>
              <a:buFont typeface="Segoe UI"/>
              <a:buChar char="»"/>
            </a:pPr>
            <a:r>
              <a:rPr lang="fr-FR" sz="136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1959605" lvl="5" indent="-342932">
              <a:buClr>
                <a:srgbClr val="000000"/>
              </a:buClr>
              <a:buSzPct val="45000"/>
              <a:buFont typeface="Noto Sans"/>
              <a:buChar char="»"/>
            </a:pPr>
            <a:r>
              <a:rPr lang="fr-FR" sz="136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2253546" lvl="6" indent="-342932">
              <a:buClr>
                <a:srgbClr val="000000"/>
              </a:buClr>
              <a:buSzPct val="45000"/>
              <a:buFont typeface="Noto Sans"/>
              <a:buChar char="»"/>
            </a:pPr>
            <a:r>
              <a:rPr lang="fr-FR" sz="136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1114846" y="4702832"/>
            <a:ext cx="6698544" cy="244939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 lang="fr-FR" sz="95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42705" y="4733448"/>
            <a:ext cx="889525" cy="1418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fr-FR" sz="95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 </a:t>
            </a:r>
            <a:fld id="{5E50CD44-AACB-4AF1-A8FB-2DFE47C3B3F6}" type="slidenum">
              <a:rPr lang="fr-FR" sz="953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fr-FR" sz="95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14"/>
          <a:stretch/>
        </p:blipFill>
        <p:spPr>
          <a:xfrm>
            <a:off x="7935198" y="4482387"/>
            <a:ext cx="555137" cy="416396"/>
          </a:xfrm>
          <a:prstGeom prst="rect">
            <a:avLst/>
          </a:prstGeom>
          <a:ln>
            <a:noFill/>
          </a:ln>
        </p:spPr>
      </p:pic>
      <p:sp>
        <p:nvSpPr>
          <p:cNvPr id="45" name="Line 5"/>
          <p:cNvSpPr/>
          <p:nvPr/>
        </p:nvSpPr>
        <p:spPr>
          <a:xfrm flipH="1">
            <a:off x="979654" y="734817"/>
            <a:ext cx="5559860" cy="0"/>
          </a:xfrm>
          <a:prstGeom prst="line">
            <a:avLst/>
          </a:prstGeom>
          <a:ln w="12600">
            <a:solidFill>
              <a:srgbClr val="008FB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22175" rtl="0" eaLnBrk="1" latinLnBrk="0" hangingPunct="1">
        <a:lnSpc>
          <a:spcPct val="90000"/>
        </a:lnSpc>
        <a:spcBef>
          <a:spcPct val="0"/>
        </a:spcBef>
        <a:buNone/>
        <a:defRPr sz="29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000" indent="-378000" algn="l" defTabSz="622175" rtl="0" eaLnBrk="1" latinLnBrk="0" hangingPunct="1">
        <a:lnSpc>
          <a:spcPct val="90000"/>
        </a:lnSpc>
        <a:spcBef>
          <a:spcPts val="680"/>
        </a:spcBef>
        <a:buClr>
          <a:srgbClr val="008FBD"/>
        </a:buClr>
        <a:buSzPct val="50000"/>
        <a:buFont typeface="Segoe UI"/>
        <a:buChar char="■"/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66631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777718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88806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399893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710980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2022068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333155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644241" indent="-155543" algn="l" defTabSz="622175" rtl="0" eaLnBrk="1" latinLnBrk="0" hangingPunct="1">
        <a:lnSpc>
          <a:spcPct val="90000"/>
        </a:lnSpc>
        <a:spcBef>
          <a:spcPts val="340"/>
        </a:spcBef>
        <a:buFont typeface="Arial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87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175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263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350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436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524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611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698" algn="l" defTabSz="622175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5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23" y="1110715"/>
            <a:ext cx="3725178" cy="4032785"/>
          </a:xfrm>
          <a:prstGeom prst="rect">
            <a:avLst/>
          </a:prstGeom>
        </p:spPr>
      </p:pic>
      <p:sp>
        <p:nvSpPr>
          <p:cNvPr id="80" name="TextShape 1"/>
          <p:cNvSpPr txBox="1"/>
          <p:nvPr/>
        </p:nvSpPr>
        <p:spPr>
          <a:xfrm>
            <a:off x="981307" y="1759475"/>
            <a:ext cx="5846483" cy="1110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 sz="24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1306" y="250539"/>
            <a:ext cx="4926299" cy="1356535"/>
            <a:chOff x="669072" y="151952"/>
            <a:chExt cx="5029444" cy="1384938"/>
          </a:xfrm>
        </p:grpSpPr>
        <p:pic>
          <p:nvPicPr>
            <p:cNvPr id="82" name="Picture 81"/>
            <p:cNvPicPr/>
            <p:nvPr/>
          </p:nvPicPr>
          <p:blipFill>
            <a:blip r:embed="rId4"/>
            <a:stretch/>
          </p:blipFill>
          <p:spPr>
            <a:xfrm>
              <a:off x="3925077" y="151952"/>
              <a:ext cx="1529400" cy="5312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/>
            <p:cNvPicPr/>
            <p:nvPr/>
          </p:nvPicPr>
          <p:blipFill>
            <a:blip r:embed="rId5"/>
            <a:stretch/>
          </p:blipFill>
          <p:spPr>
            <a:xfrm>
              <a:off x="2339526" y="774395"/>
              <a:ext cx="703955" cy="76249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/>
            <p:cNvPicPr/>
            <p:nvPr/>
          </p:nvPicPr>
          <p:blipFill>
            <a:blip r:embed="rId6"/>
            <a:stretch/>
          </p:blipFill>
          <p:spPr>
            <a:xfrm>
              <a:off x="2353747" y="151952"/>
              <a:ext cx="1337612" cy="4514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/>
            <p:cNvPicPr/>
            <p:nvPr/>
          </p:nvPicPr>
          <p:blipFill>
            <a:blip r:embed="rId7"/>
            <a:stretch/>
          </p:blipFill>
          <p:spPr>
            <a:xfrm>
              <a:off x="981307" y="151952"/>
              <a:ext cx="1138722" cy="54425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/>
            <p:cNvPicPr/>
            <p:nvPr/>
          </p:nvPicPr>
          <p:blipFill>
            <a:blip r:embed="rId8"/>
            <a:stretch/>
          </p:blipFill>
          <p:spPr>
            <a:xfrm>
              <a:off x="3438451" y="775502"/>
              <a:ext cx="761761" cy="6292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/>
            <p:cNvPicPr/>
            <p:nvPr/>
          </p:nvPicPr>
          <p:blipFill>
            <a:blip r:embed="rId9"/>
            <a:stretch/>
          </p:blipFill>
          <p:spPr>
            <a:xfrm>
              <a:off x="669072" y="774395"/>
              <a:ext cx="1282011" cy="6863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/>
            <p:cNvPicPr/>
            <p:nvPr/>
          </p:nvPicPr>
          <p:blipFill>
            <a:blip r:embed="rId10"/>
            <a:stretch/>
          </p:blipFill>
          <p:spPr>
            <a:xfrm>
              <a:off x="4606333" y="818999"/>
              <a:ext cx="1092183" cy="55552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TextShape 1"/>
          <p:cNvSpPr txBox="1"/>
          <p:nvPr/>
        </p:nvSpPr>
        <p:spPr>
          <a:xfrm>
            <a:off x="981308" y="1911875"/>
            <a:ext cx="4666457" cy="1110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Avancement de la plateforme, développement temps réel, prévision saisonnière</a:t>
            </a:r>
            <a:endParaRPr lang="fr-FR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75" y="4744123"/>
            <a:ext cx="447526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Réunion</a:t>
            </a:r>
            <a:r>
              <a:rPr lang="en-US" dirty="0" smtClean="0"/>
              <a:t> </a:t>
            </a:r>
            <a:r>
              <a:rPr lang="en-US" dirty="0" err="1" smtClean="0"/>
              <a:t>pleinière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-FR, </a:t>
            </a:r>
            <a:r>
              <a:rPr lang="en-US" dirty="0" err="1" smtClean="0"/>
              <a:t>Jussieu</a:t>
            </a:r>
            <a:r>
              <a:rPr lang="en-US" dirty="0" smtClean="0"/>
              <a:t> le 29 </a:t>
            </a:r>
            <a:r>
              <a:rPr lang="en-US" dirty="0" err="1" smtClean="0"/>
              <a:t>mai</a:t>
            </a:r>
            <a:r>
              <a:rPr lang="en-US" dirty="0" smtClean="0"/>
              <a:t>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1003612" y="1061812"/>
            <a:ext cx="7482467" cy="8431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16417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" y="1249851"/>
            <a:ext cx="4050387" cy="3474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79" y="785582"/>
            <a:ext cx="4978220" cy="4281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82"/>
            <a:ext cx="3153103" cy="1305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9730" y="-5905"/>
            <a:ext cx="310182" cy="1237129"/>
          </a:xfrm>
          <a:prstGeom prst="rect">
            <a:avLst/>
          </a:prstGeom>
          <a:noFill/>
          <a:ln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Shape 1"/>
          <p:cNvSpPr txBox="1"/>
          <p:nvPr/>
        </p:nvSpPr>
        <p:spPr>
          <a:xfrm>
            <a:off x="3268718" y="0"/>
            <a:ext cx="4101599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Situation depuis juillet 2017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824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1003612" y="1061812"/>
            <a:ext cx="7482467" cy="8431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16417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5" y="1249851"/>
            <a:ext cx="4013703" cy="3474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79" y="785582"/>
            <a:ext cx="4978220" cy="4281269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3268718" y="0"/>
            <a:ext cx="4101599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Situation depuis juillet 2017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82"/>
            <a:ext cx="3153103" cy="1305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97287" y="-5905"/>
            <a:ext cx="310182" cy="1237129"/>
          </a:xfrm>
          <a:prstGeom prst="rect">
            <a:avLst/>
          </a:prstGeom>
          <a:noFill/>
          <a:ln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1003612" y="1061812"/>
            <a:ext cx="7482467" cy="8431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16417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" y="1249851"/>
            <a:ext cx="3908867" cy="3474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79" y="785582"/>
            <a:ext cx="4978219" cy="4281269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3268718" y="0"/>
            <a:ext cx="4101599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Situation au 1</a:t>
            </a:r>
            <a:r>
              <a:rPr lang="fr-FR" sz="2000" b="1" spc="-1" baseline="30000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er</a:t>
            </a:r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 mai 2018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82"/>
            <a:ext cx="3153103" cy="1305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3212" y="-5905"/>
            <a:ext cx="310182" cy="1237129"/>
          </a:xfrm>
          <a:prstGeom prst="rect">
            <a:avLst/>
          </a:prstGeom>
          <a:noFill/>
          <a:ln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03611" y="0"/>
            <a:ext cx="6997326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Développements en cours et à venir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489" y="882127"/>
            <a:ext cx="7797590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5186" y="798047"/>
            <a:ext cx="8862829" cy="40164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Pour l’amélioration des simulations en prévision et suivi temps réel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b="1" dirty="0" smtClean="0"/>
              <a:t>Assimilation</a:t>
            </a:r>
            <a:r>
              <a:rPr lang="fr-FR" sz="1700" dirty="0" smtClean="0"/>
              <a:t> des données de piézométrie pour définition de l’état initial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Implémentation d’un </a:t>
            </a:r>
            <a:r>
              <a:rPr lang="fr-FR" sz="1700" b="1" dirty="0" smtClean="0"/>
              <a:t>réseau hydrographique</a:t>
            </a:r>
            <a:r>
              <a:rPr lang="fr-FR" sz="1700" dirty="0" smtClean="0"/>
              <a:t> de surface commun à toutes les applications (à venir)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Interpolation des sorties piézométriques pour comparaison aux piézomètres (tout juste finalisé)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 smtClean="0"/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Automatiser les sorties et les </a:t>
            </a:r>
            <a:r>
              <a:rPr lang="fr-FR" sz="1700" b="1" dirty="0" smtClean="0"/>
              <a:t>adapter aux besoins des gestionnaires</a:t>
            </a:r>
            <a:r>
              <a:rPr lang="fr-FR" sz="1700" dirty="0" smtClean="0"/>
              <a:t> (propositions, rencontres)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Poursuite et finalisation du développement </a:t>
            </a:r>
            <a:r>
              <a:rPr lang="fr-FR" sz="1700" dirty="0"/>
              <a:t>d’un </a:t>
            </a:r>
            <a:r>
              <a:rPr lang="fr-FR" sz="1700" dirty="0" smtClean="0"/>
              <a:t>module python </a:t>
            </a:r>
            <a:r>
              <a:rPr lang="fr-FR" sz="1700" dirty="0" err="1" smtClean="0"/>
              <a:t>AquiFR</a:t>
            </a:r>
            <a:r>
              <a:rPr lang="fr-FR" sz="1700" dirty="0" smtClean="0"/>
              <a:t> regroupant les scripts de post-traitements déjà développés (simplification d’utilisation et amélioration de l’efficacité, en cours)</a:t>
            </a:r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 smtClean="0"/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Production des sorties pour comparaison Grace (à finaliser)</a:t>
            </a:r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Discussions à suivre</a:t>
            </a:r>
            <a:r>
              <a:rPr lang="mr-IN" sz="1700" dirty="0" smtClean="0"/>
              <a:t>…</a:t>
            </a:r>
            <a:endParaRPr lang="fr-FR" sz="1700" dirty="0" smtClean="0"/>
          </a:p>
        </p:txBody>
      </p:sp>
    </p:spTree>
    <p:extLst>
      <p:ext uri="{BB962C8B-B14F-4D97-AF65-F5344CB8AC3E}">
        <p14:creationId xmlns:p14="http://schemas.microsoft.com/office/powerpoint/2010/main" val="20862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ce réservé du contenu 5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7" y="530688"/>
            <a:ext cx="4260963" cy="46128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89" name="TextShape 1"/>
          <p:cNvSpPr txBox="1"/>
          <p:nvPr/>
        </p:nvSpPr>
        <p:spPr>
          <a:xfrm>
            <a:off x="1003611" y="0"/>
            <a:ext cx="6997326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err="1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Aqui</a:t>
            </a:r>
            <a:r>
              <a:rPr lang="fr-FR" sz="2000" b="1" spc="-1" dirty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-FR en </a:t>
            </a:r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résumé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0492" y="-1"/>
            <a:ext cx="8484914" cy="4066391"/>
            <a:chOff x="-165522" y="-177934"/>
            <a:chExt cx="10051088" cy="5037553"/>
          </a:xfrm>
        </p:grpSpPr>
        <p:sp>
          <p:nvSpPr>
            <p:cNvPr id="9" name="AutoShape 10"/>
            <p:cNvSpPr>
              <a:spLocks/>
            </p:cNvSpPr>
            <p:nvPr/>
          </p:nvSpPr>
          <p:spPr bwMode="auto">
            <a:xfrm>
              <a:off x="-165522" y="3933827"/>
              <a:ext cx="2272135" cy="925792"/>
            </a:xfrm>
            <a:prstGeom prst="borderCallout1">
              <a:avLst>
                <a:gd name="adj1" fmla="val 48102"/>
                <a:gd name="adj2" fmla="val 100085"/>
                <a:gd name="adj3" fmla="val -31864"/>
                <a:gd name="adj4" fmla="val 1751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>
                  <a:solidFill>
                    <a:schemeClr val="accent1"/>
                  </a:solidFill>
                </a:rPr>
                <a:t>Marthe</a:t>
              </a:r>
            </a:p>
            <a:p>
              <a:r>
                <a:rPr lang="fr-FR" altLang="fr-FR" sz="1400" dirty="0"/>
                <a:t>8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chemeClr val="accent6">
                      <a:lumMod val="75000"/>
                    </a:schemeClr>
                  </a:solidFill>
                </a:rPr>
                <a:t>1 km</a:t>
              </a:r>
              <a:endParaRPr lang="fr-FR" altLang="fr-FR" sz="1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fr-FR" altLang="fr-FR" sz="1200" dirty="0" err="1"/>
                <a:t>Douez</a:t>
              </a:r>
              <a:r>
                <a:rPr lang="fr-FR" altLang="fr-FR" sz="1200" dirty="0"/>
                <a:t> et al., 2010</a:t>
              </a:r>
            </a:p>
            <a:p>
              <a:pPr algn="ctr"/>
              <a:endParaRPr lang="fr-FR" altLang="fr-FR" sz="1400" dirty="0"/>
            </a:p>
          </p:txBody>
        </p:sp>
        <p:sp>
          <p:nvSpPr>
            <p:cNvPr id="11" name="AutoShape 12"/>
            <p:cNvSpPr>
              <a:spLocks/>
            </p:cNvSpPr>
            <p:nvPr/>
          </p:nvSpPr>
          <p:spPr bwMode="auto">
            <a:xfrm>
              <a:off x="7275037" y="2031642"/>
              <a:ext cx="2610529" cy="1168543"/>
            </a:xfrm>
            <a:prstGeom prst="borderCallout1">
              <a:avLst>
                <a:gd name="adj1" fmla="val 46180"/>
                <a:gd name="adj2" fmla="val -398"/>
                <a:gd name="adj3" fmla="val 36161"/>
                <a:gd name="adj4" fmla="val -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 smtClean="0">
                  <a:solidFill>
                    <a:schemeClr val="accent1"/>
                  </a:solidFill>
                </a:rPr>
                <a:t>Marthe</a:t>
              </a:r>
              <a:endParaRPr lang="fr-FR" altLang="fr-FR" sz="1400" b="1" dirty="0">
                <a:solidFill>
                  <a:schemeClr val="accent1"/>
                </a:solidFill>
              </a:endParaRPr>
            </a:p>
            <a:p>
              <a:r>
                <a:rPr lang="fr-FR" altLang="fr-FR" sz="1400" dirty="0"/>
                <a:t>1 layer,</a:t>
              </a:r>
              <a:r>
                <a:rPr lang="fr-FR" altLang="fr-FR" sz="1400" dirty="0">
                  <a:solidFill>
                    <a:srgbClr val="00B050"/>
                  </a:solidFill>
                </a:rPr>
                <a:t>125m</a:t>
              </a:r>
            </a:p>
            <a:p>
              <a:r>
                <a:rPr lang="fr-FR" altLang="fr-FR" sz="1200" dirty="0" err="1"/>
                <a:t>Chardigny</a:t>
              </a:r>
              <a:r>
                <a:rPr lang="fr-FR" altLang="fr-FR" sz="1200" dirty="0"/>
                <a:t> 2009, </a:t>
              </a:r>
              <a:r>
                <a:rPr lang="fr-FR" altLang="fr-FR" sz="1200" dirty="0" err="1"/>
                <a:t>Thierrion</a:t>
              </a:r>
              <a:r>
                <a:rPr lang="fr-FR" altLang="fr-FR" sz="1200" dirty="0"/>
                <a:t> 2011, </a:t>
              </a:r>
              <a:r>
                <a:rPr lang="fr-FR" altLang="fr-FR" sz="1200" dirty="0" smtClean="0"/>
                <a:t>Noyer </a:t>
              </a:r>
              <a:r>
                <a:rPr lang="fr-FR" altLang="fr-FR" sz="1200" dirty="0"/>
                <a:t>&amp; </a:t>
              </a:r>
              <a:r>
                <a:rPr lang="fr-FR" altLang="fr-FR" sz="1200" dirty="0" err="1"/>
                <a:t>Elsass</a:t>
              </a:r>
              <a:r>
                <a:rPr lang="fr-FR" altLang="fr-FR" sz="1200" dirty="0"/>
                <a:t> 2006</a:t>
              </a:r>
            </a:p>
          </p:txBody>
        </p:sp>
        <p:sp>
          <p:nvSpPr>
            <p:cNvPr id="13" name="AutoShape 14"/>
            <p:cNvSpPr>
              <a:spLocks/>
            </p:cNvSpPr>
            <p:nvPr/>
          </p:nvSpPr>
          <p:spPr bwMode="auto">
            <a:xfrm>
              <a:off x="6944709" y="-177934"/>
              <a:ext cx="2788424" cy="935038"/>
            </a:xfrm>
            <a:prstGeom prst="borderCallout1">
              <a:avLst>
                <a:gd name="adj1" fmla="val 48826"/>
                <a:gd name="adj2" fmla="val 522"/>
                <a:gd name="adj3" fmla="val 180270"/>
                <a:gd name="adj4" fmla="val -754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>
                  <a:solidFill>
                    <a:schemeClr val="accent1"/>
                  </a:solidFill>
                </a:rPr>
                <a:t>Marthe</a:t>
              </a:r>
              <a:r>
                <a:rPr lang="fr-FR" altLang="fr-FR" sz="1400" dirty="0">
                  <a:solidFill>
                    <a:schemeClr val="accent1"/>
                  </a:solidFill>
                </a:rPr>
                <a:t> </a:t>
              </a:r>
              <a:r>
                <a:rPr lang="fr-FR" altLang="fr-FR" sz="1400" dirty="0"/>
                <a:t>+ </a:t>
              </a:r>
              <a:r>
                <a:rPr lang="fr-FR" altLang="fr-FR" sz="1400" b="1" dirty="0" err="1">
                  <a:solidFill>
                    <a:srgbClr val="CC00CC"/>
                  </a:solidFill>
                </a:rPr>
                <a:t>EauDyssee</a:t>
              </a:r>
              <a:endParaRPr lang="fr-FR" altLang="fr-FR" sz="1400" b="1" dirty="0">
                <a:solidFill>
                  <a:srgbClr val="CC00CC"/>
                </a:solidFill>
              </a:endParaRPr>
            </a:p>
            <a:p>
              <a:r>
                <a:rPr lang="fr-FR" altLang="fr-FR" sz="1400" dirty="0"/>
                <a:t>1 layer, </a:t>
              </a:r>
              <a:r>
                <a:rPr lang="fr-FR" altLang="fr-FR" sz="1400" dirty="0">
                  <a:solidFill>
                    <a:srgbClr val="00B050"/>
                  </a:solidFill>
                </a:rPr>
                <a:t>100m</a:t>
              </a:r>
            </a:p>
            <a:p>
              <a:r>
                <a:rPr lang="fr-FR" altLang="fr-FR" sz="1200" dirty="0" err="1"/>
                <a:t>Amraoui</a:t>
              </a:r>
              <a:r>
                <a:rPr lang="fr-FR" altLang="fr-FR" sz="1200" dirty="0"/>
                <a:t> 2004, </a:t>
              </a:r>
              <a:r>
                <a:rPr lang="fr-FR" altLang="fr-FR" sz="1200" dirty="0" err="1"/>
                <a:t>Korkmaz</a:t>
              </a:r>
              <a:r>
                <a:rPr lang="fr-FR" altLang="fr-FR" sz="1200" dirty="0"/>
                <a:t> 2007</a:t>
              </a:r>
            </a:p>
          </p:txBody>
        </p:sp>
        <p:sp>
          <p:nvSpPr>
            <p:cNvPr id="12" name="AutoShape 13"/>
            <p:cNvSpPr>
              <a:spLocks/>
            </p:cNvSpPr>
            <p:nvPr/>
          </p:nvSpPr>
          <p:spPr bwMode="auto">
            <a:xfrm>
              <a:off x="7746809" y="908690"/>
              <a:ext cx="1666987" cy="1012015"/>
            </a:xfrm>
            <a:prstGeom prst="borderCallout1">
              <a:avLst>
                <a:gd name="adj1" fmla="val 51404"/>
                <a:gd name="adj2" fmla="val -1088"/>
                <a:gd name="adj3" fmla="val 85638"/>
                <a:gd name="adj4" fmla="val -1539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 err="1">
                  <a:solidFill>
                    <a:srgbClr val="CC00CC"/>
                  </a:solidFill>
                </a:rPr>
                <a:t>EauDyssee</a:t>
              </a:r>
              <a:endParaRPr lang="fr-FR" altLang="fr-FR" sz="1400" b="1" dirty="0">
                <a:solidFill>
                  <a:srgbClr val="CC00CC"/>
                </a:solidFill>
              </a:endParaRPr>
            </a:p>
            <a:p>
              <a:r>
                <a:rPr lang="fr-FR" altLang="fr-FR" sz="1400" dirty="0"/>
                <a:t>6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rgbClr val="FFC000"/>
                  </a:solidFill>
                </a:rPr>
                <a:t>1 km</a:t>
              </a:r>
              <a:endParaRPr lang="fr-FR" altLang="fr-FR" sz="1400" dirty="0">
                <a:solidFill>
                  <a:srgbClr val="00B050"/>
                </a:solidFill>
              </a:endParaRPr>
            </a:p>
            <a:p>
              <a:r>
                <a:rPr lang="fr-FR" altLang="fr-FR" sz="1200" dirty="0"/>
                <a:t>Viennot 2009</a:t>
              </a:r>
            </a:p>
          </p:txBody>
        </p:sp>
        <p:sp>
          <p:nvSpPr>
            <p:cNvPr id="14" name="AutoShape 16"/>
            <p:cNvSpPr>
              <a:spLocks/>
            </p:cNvSpPr>
            <p:nvPr/>
          </p:nvSpPr>
          <p:spPr bwMode="auto">
            <a:xfrm>
              <a:off x="501573" y="548509"/>
              <a:ext cx="2448572" cy="1084411"/>
            </a:xfrm>
            <a:prstGeom prst="borderCallout1">
              <a:avLst>
                <a:gd name="adj1" fmla="val 124038"/>
                <a:gd name="adj2" fmla="val 139877"/>
                <a:gd name="adj3" fmla="val 100297"/>
                <a:gd name="adj4" fmla="val 73729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 err="1" smtClean="0">
                  <a:solidFill>
                    <a:srgbClr val="CC00CC"/>
                  </a:solidFill>
                </a:rPr>
                <a:t>EauDyssee</a:t>
              </a:r>
              <a:r>
                <a:rPr lang="fr-FR" altLang="fr-FR" sz="1400" b="1" dirty="0" smtClean="0">
                  <a:solidFill>
                    <a:srgbClr val="CC00CC"/>
                  </a:solidFill>
                </a:rPr>
                <a:t> + </a:t>
              </a:r>
              <a:r>
                <a:rPr lang="fr-FR" altLang="fr-F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Marthe</a:t>
              </a:r>
            </a:p>
            <a:p>
              <a:r>
                <a:rPr lang="fr-FR" altLang="fr-FR" sz="1400" dirty="0"/>
                <a:t>4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rgbClr val="00B050"/>
                  </a:solidFill>
                </a:rPr>
                <a:t>250m</a:t>
              </a:r>
              <a:endParaRPr lang="fr-FR" altLang="fr-FR" sz="1400" b="1" dirty="0">
                <a:solidFill>
                  <a:srgbClr val="00B050"/>
                </a:solidFill>
              </a:endParaRPr>
            </a:p>
            <a:p>
              <a:r>
                <a:rPr lang="fr-FR" altLang="fr-FR" sz="1200" dirty="0" err="1"/>
                <a:t>Thierion</a:t>
              </a:r>
              <a:r>
                <a:rPr lang="fr-FR" altLang="fr-FR" sz="1200" dirty="0"/>
                <a:t>, 2007,</a:t>
              </a:r>
            </a:p>
            <a:p>
              <a:r>
                <a:rPr lang="fr-FR" altLang="fr-FR" sz="1200" dirty="0"/>
                <a:t>Croiset et al., 2013</a:t>
              </a:r>
            </a:p>
            <a:p>
              <a:pPr algn="ctr"/>
              <a:endParaRPr lang="fr-FR" altLang="fr-FR" sz="1400" dirty="0"/>
            </a:p>
          </p:txBody>
        </p:sp>
        <p:sp>
          <p:nvSpPr>
            <p:cNvPr id="15" name="AutoShape 17"/>
            <p:cNvSpPr>
              <a:spLocks/>
            </p:cNvSpPr>
            <p:nvPr/>
          </p:nvSpPr>
          <p:spPr bwMode="auto">
            <a:xfrm>
              <a:off x="-165522" y="2894851"/>
              <a:ext cx="2272135" cy="906463"/>
            </a:xfrm>
            <a:prstGeom prst="borderCallout1">
              <a:avLst>
                <a:gd name="adj1" fmla="val 54900"/>
                <a:gd name="adj2" fmla="val 101893"/>
                <a:gd name="adj3" fmla="val 25563"/>
                <a:gd name="adj4" fmla="val 1914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 err="1" smtClean="0">
                  <a:solidFill>
                    <a:srgbClr val="CC00CC"/>
                  </a:solidFill>
                </a:rPr>
                <a:t>EauDyssee</a:t>
              </a:r>
              <a:endParaRPr lang="fr-FR" altLang="fr-FR" sz="1400" b="1" dirty="0">
                <a:solidFill>
                  <a:srgbClr val="CC00CC"/>
                </a:solidFill>
              </a:endParaRPr>
            </a:p>
            <a:p>
              <a:r>
                <a:rPr lang="fr-FR" altLang="fr-FR" sz="1400" dirty="0"/>
                <a:t>3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chemeClr val="accent6">
                      <a:lumMod val="75000"/>
                    </a:schemeClr>
                  </a:solidFill>
                </a:rPr>
                <a:t>1km</a:t>
              </a:r>
              <a:endParaRPr lang="fr-FR" altLang="fr-FR" sz="1400" b="1" dirty="0">
                <a:solidFill>
                  <a:srgbClr val="00B050"/>
                </a:solidFill>
              </a:endParaRPr>
            </a:p>
            <a:p>
              <a:r>
                <a:rPr lang="fr-FR" altLang="fr-FR" sz="1200" dirty="0"/>
                <a:t>Monteil, </a:t>
              </a:r>
              <a:r>
                <a:rPr lang="fr-FR" altLang="fr-FR" sz="1200" dirty="0" smtClean="0"/>
                <a:t>2011</a:t>
              </a:r>
              <a:endParaRPr lang="fr-FR" altLang="fr-FR" sz="1200" dirty="0"/>
            </a:p>
          </p:txBody>
        </p:sp>
        <p:grpSp>
          <p:nvGrpSpPr>
            <p:cNvPr id="20" name="Groupe 17"/>
            <p:cNvGrpSpPr/>
            <p:nvPr/>
          </p:nvGrpSpPr>
          <p:grpSpPr>
            <a:xfrm>
              <a:off x="-165522" y="1765433"/>
              <a:ext cx="5548916" cy="996905"/>
              <a:chOff x="-2953" y="1765433"/>
              <a:chExt cx="5548916" cy="996905"/>
            </a:xfrm>
          </p:grpSpPr>
          <p:sp>
            <p:nvSpPr>
              <p:cNvPr id="21" name="AutoShape 13"/>
              <p:cNvSpPr>
                <a:spLocks/>
              </p:cNvSpPr>
              <p:nvPr/>
            </p:nvSpPr>
            <p:spPr bwMode="auto">
              <a:xfrm>
                <a:off x="-2953" y="1765433"/>
                <a:ext cx="2272135" cy="996905"/>
              </a:xfrm>
              <a:prstGeom prst="borderCallout1">
                <a:avLst>
                  <a:gd name="adj1" fmla="val 87154"/>
                  <a:gd name="adj2" fmla="val 101314"/>
                  <a:gd name="adj3" fmla="val 87165"/>
                  <a:gd name="adj4" fmla="val 17636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1400" b="1" dirty="0" err="1" smtClean="0">
                    <a:solidFill>
                      <a:srgbClr val="CC00CC"/>
                    </a:solidFill>
                  </a:rPr>
                  <a:t>EauDyssee</a:t>
                </a:r>
                <a:endParaRPr lang="fr-FR" altLang="fr-FR" sz="1400" b="1" dirty="0">
                  <a:solidFill>
                    <a:srgbClr val="CC00CC"/>
                  </a:solidFill>
                </a:endParaRPr>
              </a:p>
              <a:p>
                <a:r>
                  <a:rPr lang="fr-FR" altLang="fr-FR" sz="1400" dirty="0"/>
                  <a:t>1 to 4 </a:t>
                </a:r>
                <a:r>
                  <a:rPr lang="fr-FR" altLang="fr-FR" sz="1400" dirty="0" err="1"/>
                  <a:t>layers</a:t>
                </a:r>
                <a:r>
                  <a:rPr lang="fr-FR" altLang="fr-FR" sz="1400" dirty="0"/>
                  <a:t>, </a:t>
                </a:r>
                <a:r>
                  <a:rPr lang="fr-FR" altLang="fr-FR" sz="1400" dirty="0">
                    <a:solidFill>
                      <a:srgbClr val="00B050"/>
                    </a:solidFill>
                  </a:rPr>
                  <a:t>125 m</a:t>
                </a:r>
                <a:endParaRPr lang="fr-FR" altLang="fr-FR" sz="1400" b="1" dirty="0">
                  <a:solidFill>
                    <a:srgbClr val="00B050"/>
                  </a:solidFill>
                </a:endParaRPr>
              </a:p>
              <a:p>
                <a:r>
                  <a:rPr lang="fr-FR" altLang="fr-FR" sz="1200" dirty="0"/>
                  <a:t>Viennot, </a:t>
                </a:r>
                <a:r>
                  <a:rPr lang="fr-FR" altLang="fr-FR" sz="1200" dirty="0" err="1"/>
                  <a:t>Abasq</a:t>
                </a:r>
                <a:r>
                  <a:rPr lang="fr-FR" altLang="fr-FR" sz="1200" dirty="0"/>
                  <a:t>, 2013</a:t>
                </a:r>
              </a:p>
            </p:txBody>
          </p:sp>
          <p:cxnSp>
            <p:nvCxnSpPr>
              <p:cNvPr id="22" name="Connecteur droit 10"/>
              <p:cNvCxnSpPr/>
              <p:nvPr/>
            </p:nvCxnSpPr>
            <p:spPr>
              <a:xfrm flipV="1">
                <a:off x="4051821" y="1920705"/>
                <a:ext cx="562744" cy="6525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5"/>
              <p:cNvCxnSpPr/>
              <p:nvPr/>
            </p:nvCxnSpPr>
            <p:spPr>
              <a:xfrm flipV="1">
                <a:off x="3995936" y="2459426"/>
                <a:ext cx="1550027" cy="1138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9"/>
              <p:cNvCxnSpPr/>
              <p:nvPr/>
            </p:nvCxnSpPr>
            <p:spPr>
              <a:xfrm flipV="1">
                <a:off x="3995936" y="2325467"/>
                <a:ext cx="1095531" cy="2679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AutoShape 14"/>
            <p:cNvSpPr>
              <a:spLocks/>
            </p:cNvSpPr>
            <p:nvPr/>
          </p:nvSpPr>
          <p:spPr bwMode="auto">
            <a:xfrm>
              <a:off x="4253763" y="-177934"/>
              <a:ext cx="1920762" cy="922527"/>
            </a:xfrm>
            <a:prstGeom prst="borderCallout1">
              <a:avLst>
                <a:gd name="adj1" fmla="val 101615"/>
                <a:gd name="adj2" fmla="val 39707"/>
                <a:gd name="adj3" fmla="val 133242"/>
                <a:gd name="adj4" fmla="val 361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>
                  <a:solidFill>
                    <a:schemeClr val="accent1"/>
                  </a:solidFill>
                </a:rPr>
                <a:t>Marthe</a:t>
              </a:r>
              <a:r>
                <a:rPr lang="fr-FR" altLang="fr-FR" sz="1400" dirty="0">
                  <a:solidFill>
                    <a:schemeClr val="accent1"/>
                  </a:solidFill>
                </a:rPr>
                <a:t> </a:t>
              </a:r>
            </a:p>
            <a:p>
              <a:r>
                <a:rPr lang="fr-FR" altLang="fr-FR" sz="1400" dirty="0"/>
                <a:t>10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rgbClr val="00B050"/>
                  </a:solidFill>
                </a:rPr>
                <a:t>100m</a:t>
              </a:r>
            </a:p>
            <a:p>
              <a:r>
                <a:rPr lang="fr-FR" altLang="fr-FR" sz="1200" dirty="0" err="1"/>
                <a:t>Buscarlet</a:t>
              </a:r>
              <a:r>
                <a:rPr lang="fr-FR" altLang="fr-FR" sz="1200" dirty="0"/>
                <a:t> et al</a:t>
              </a:r>
              <a:r>
                <a:rPr lang="fr-FR" altLang="fr-FR" sz="1200" dirty="0" smtClean="0"/>
                <a:t>., 2011</a:t>
              </a:r>
              <a:endParaRPr lang="fr-FR" altLang="fr-FR" sz="1200" dirty="0"/>
            </a:p>
          </p:txBody>
        </p:sp>
      </p:grpSp>
      <p:sp>
        <p:nvSpPr>
          <p:cNvPr id="28" name="AutoShape 16"/>
          <p:cNvSpPr>
            <a:spLocks/>
          </p:cNvSpPr>
          <p:nvPr/>
        </p:nvSpPr>
        <p:spPr bwMode="auto">
          <a:xfrm>
            <a:off x="400492" y="4173356"/>
            <a:ext cx="1918088" cy="635313"/>
          </a:xfrm>
          <a:prstGeom prst="borderCallout1">
            <a:avLst>
              <a:gd name="adj1" fmla="val -22886"/>
              <a:gd name="adj2" fmla="val 237720"/>
              <a:gd name="adj3" fmla="val 50128"/>
              <a:gd name="adj4" fmla="val 99751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00" b="1" dirty="0" smtClean="0"/>
              <a:t>Eros</a:t>
            </a:r>
            <a:endParaRPr lang="fr-FR" altLang="fr-FR" sz="1400" b="1" dirty="0"/>
          </a:p>
          <a:p>
            <a:r>
              <a:rPr lang="fr-FR" altLang="fr-FR" sz="1400" dirty="0" smtClean="0"/>
              <a:t>Karsts (23 bassins)</a:t>
            </a:r>
            <a:endParaRPr lang="fr-FR" altLang="fr-FR" sz="1200" dirty="0"/>
          </a:p>
          <a:p>
            <a:pPr algn="ctr"/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241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ce réservé du contenu 5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7" y="530688"/>
            <a:ext cx="4260963" cy="461281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89" name="TextShape 1"/>
          <p:cNvSpPr txBox="1"/>
          <p:nvPr/>
        </p:nvSpPr>
        <p:spPr>
          <a:xfrm>
            <a:off x="1003611" y="0"/>
            <a:ext cx="6997326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err="1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Aqui</a:t>
            </a:r>
            <a:r>
              <a:rPr lang="fr-FR" sz="2000" b="1" spc="-1" dirty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-FR en </a:t>
            </a:r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résumé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0492" y="-1"/>
            <a:ext cx="8484914" cy="4066391"/>
            <a:chOff x="-165522" y="-177934"/>
            <a:chExt cx="10051088" cy="5037553"/>
          </a:xfrm>
        </p:grpSpPr>
        <p:sp>
          <p:nvSpPr>
            <p:cNvPr id="9" name="AutoShape 10"/>
            <p:cNvSpPr>
              <a:spLocks/>
            </p:cNvSpPr>
            <p:nvPr/>
          </p:nvSpPr>
          <p:spPr bwMode="auto">
            <a:xfrm>
              <a:off x="-165522" y="3933827"/>
              <a:ext cx="2272135" cy="925792"/>
            </a:xfrm>
            <a:prstGeom prst="borderCallout1">
              <a:avLst>
                <a:gd name="adj1" fmla="val 48102"/>
                <a:gd name="adj2" fmla="val 100085"/>
                <a:gd name="adj3" fmla="val -31864"/>
                <a:gd name="adj4" fmla="val 1751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>
                  <a:solidFill>
                    <a:schemeClr val="accent1"/>
                  </a:solidFill>
                </a:rPr>
                <a:t>Marthe</a:t>
              </a:r>
            </a:p>
            <a:p>
              <a:r>
                <a:rPr lang="fr-FR" altLang="fr-FR" sz="1400" dirty="0"/>
                <a:t>8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chemeClr val="accent6">
                      <a:lumMod val="75000"/>
                    </a:schemeClr>
                  </a:solidFill>
                </a:rPr>
                <a:t>1 km</a:t>
              </a:r>
              <a:endParaRPr lang="fr-FR" altLang="fr-FR" sz="1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fr-FR" altLang="fr-FR" sz="1200" dirty="0" err="1"/>
                <a:t>Douez</a:t>
              </a:r>
              <a:r>
                <a:rPr lang="fr-FR" altLang="fr-FR" sz="1200" dirty="0"/>
                <a:t> et al., 2010</a:t>
              </a:r>
            </a:p>
            <a:p>
              <a:pPr algn="ctr"/>
              <a:endParaRPr lang="fr-FR" altLang="fr-FR" sz="1400" dirty="0"/>
            </a:p>
          </p:txBody>
        </p:sp>
        <p:sp>
          <p:nvSpPr>
            <p:cNvPr id="11" name="AutoShape 12"/>
            <p:cNvSpPr>
              <a:spLocks/>
            </p:cNvSpPr>
            <p:nvPr/>
          </p:nvSpPr>
          <p:spPr bwMode="auto">
            <a:xfrm>
              <a:off x="7275037" y="2031642"/>
              <a:ext cx="2610529" cy="1168543"/>
            </a:xfrm>
            <a:prstGeom prst="borderCallout1">
              <a:avLst>
                <a:gd name="adj1" fmla="val 46180"/>
                <a:gd name="adj2" fmla="val -398"/>
                <a:gd name="adj3" fmla="val 36161"/>
                <a:gd name="adj4" fmla="val -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 smtClean="0">
                  <a:solidFill>
                    <a:schemeClr val="accent1"/>
                  </a:solidFill>
                </a:rPr>
                <a:t>Marthe</a:t>
              </a:r>
              <a:endParaRPr lang="fr-FR" altLang="fr-FR" sz="1400" b="1" dirty="0">
                <a:solidFill>
                  <a:schemeClr val="accent1"/>
                </a:solidFill>
              </a:endParaRPr>
            </a:p>
            <a:p>
              <a:r>
                <a:rPr lang="fr-FR" altLang="fr-FR" sz="1400" dirty="0"/>
                <a:t>1 layer,</a:t>
              </a:r>
              <a:r>
                <a:rPr lang="fr-FR" altLang="fr-FR" sz="1400" dirty="0">
                  <a:solidFill>
                    <a:srgbClr val="00B050"/>
                  </a:solidFill>
                </a:rPr>
                <a:t>125m</a:t>
              </a:r>
            </a:p>
            <a:p>
              <a:r>
                <a:rPr lang="fr-FR" altLang="fr-FR" sz="1200" dirty="0" err="1"/>
                <a:t>Chardigny</a:t>
              </a:r>
              <a:r>
                <a:rPr lang="fr-FR" altLang="fr-FR" sz="1200" dirty="0"/>
                <a:t> 2009, </a:t>
              </a:r>
              <a:r>
                <a:rPr lang="fr-FR" altLang="fr-FR" sz="1200" dirty="0" err="1"/>
                <a:t>Thierrion</a:t>
              </a:r>
              <a:r>
                <a:rPr lang="fr-FR" altLang="fr-FR" sz="1200" dirty="0"/>
                <a:t> 2011, </a:t>
              </a:r>
              <a:r>
                <a:rPr lang="fr-FR" altLang="fr-FR" sz="1200" dirty="0" smtClean="0"/>
                <a:t>Noyer </a:t>
              </a:r>
              <a:r>
                <a:rPr lang="fr-FR" altLang="fr-FR" sz="1200" dirty="0"/>
                <a:t>&amp; </a:t>
              </a:r>
              <a:r>
                <a:rPr lang="fr-FR" altLang="fr-FR" sz="1200" dirty="0" err="1"/>
                <a:t>Elsass</a:t>
              </a:r>
              <a:r>
                <a:rPr lang="fr-FR" altLang="fr-FR" sz="1200" dirty="0"/>
                <a:t> 2006</a:t>
              </a:r>
            </a:p>
          </p:txBody>
        </p:sp>
        <p:sp>
          <p:nvSpPr>
            <p:cNvPr id="13" name="AutoShape 14"/>
            <p:cNvSpPr>
              <a:spLocks/>
            </p:cNvSpPr>
            <p:nvPr/>
          </p:nvSpPr>
          <p:spPr bwMode="auto">
            <a:xfrm>
              <a:off x="6944709" y="-177934"/>
              <a:ext cx="2788424" cy="935038"/>
            </a:xfrm>
            <a:prstGeom prst="borderCallout1">
              <a:avLst>
                <a:gd name="adj1" fmla="val 48826"/>
                <a:gd name="adj2" fmla="val 522"/>
                <a:gd name="adj3" fmla="val 180270"/>
                <a:gd name="adj4" fmla="val -754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>
                  <a:solidFill>
                    <a:schemeClr val="accent1"/>
                  </a:solidFill>
                </a:rPr>
                <a:t>Marthe</a:t>
              </a:r>
              <a:r>
                <a:rPr lang="fr-FR" altLang="fr-FR" sz="1400" dirty="0">
                  <a:solidFill>
                    <a:schemeClr val="accent1"/>
                  </a:solidFill>
                </a:rPr>
                <a:t> </a:t>
              </a:r>
              <a:r>
                <a:rPr lang="fr-FR" altLang="fr-FR" sz="1400" dirty="0"/>
                <a:t>+ </a:t>
              </a:r>
              <a:r>
                <a:rPr lang="fr-FR" altLang="fr-FR" sz="1400" b="1" dirty="0" err="1">
                  <a:solidFill>
                    <a:srgbClr val="CC00CC"/>
                  </a:solidFill>
                </a:rPr>
                <a:t>EauDyssee</a:t>
              </a:r>
              <a:endParaRPr lang="fr-FR" altLang="fr-FR" sz="1400" b="1" dirty="0">
                <a:solidFill>
                  <a:srgbClr val="CC00CC"/>
                </a:solidFill>
              </a:endParaRPr>
            </a:p>
            <a:p>
              <a:r>
                <a:rPr lang="fr-FR" altLang="fr-FR" sz="1400" dirty="0"/>
                <a:t>1 layer, </a:t>
              </a:r>
              <a:r>
                <a:rPr lang="fr-FR" altLang="fr-FR" sz="1400" dirty="0">
                  <a:solidFill>
                    <a:srgbClr val="00B050"/>
                  </a:solidFill>
                </a:rPr>
                <a:t>100m</a:t>
              </a:r>
            </a:p>
            <a:p>
              <a:r>
                <a:rPr lang="fr-FR" altLang="fr-FR" sz="1200" dirty="0" err="1"/>
                <a:t>Amraoui</a:t>
              </a:r>
              <a:r>
                <a:rPr lang="fr-FR" altLang="fr-FR" sz="1200" dirty="0"/>
                <a:t> 2004, </a:t>
              </a:r>
              <a:r>
                <a:rPr lang="fr-FR" altLang="fr-FR" sz="1200" dirty="0" err="1"/>
                <a:t>Korkmaz</a:t>
              </a:r>
              <a:r>
                <a:rPr lang="fr-FR" altLang="fr-FR" sz="1200" dirty="0"/>
                <a:t> 2007</a:t>
              </a:r>
            </a:p>
          </p:txBody>
        </p:sp>
        <p:sp>
          <p:nvSpPr>
            <p:cNvPr id="12" name="AutoShape 13"/>
            <p:cNvSpPr>
              <a:spLocks/>
            </p:cNvSpPr>
            <p:nvPr/>
          </p:nvSpPr>
          <p:spPr bwMode="auto">
            <a:xfrm>
              <a:off x="7746809" y="908690"/>
              <a:ext cx="1666987" cy="1012015"/>
            </a:xfrm>
            <a:prstGeom prst="borderCallout1">
              <a:avLst>
                <a:gd name="adj1" fmla="val 51404"/>
                <a:gd name="adj2" fmla="val -1088"/>
                <a:gd name="adj3" fmla="val 85638"/>
                <a:gd name="adj4" fmla="val -1539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 err="1">
                  <a:solidFill>
                    <a:srgbClr val="CC00CC"/>
                  </a:solidFill>
                </a:rPr>
                <a:t>EauDyssee</a:t>
              </a:r>
              <a:endParaRPr lang="fr-FR" altLang="fr-FR" sz="1400" b="1" dirty="0">
                <a:solidFill>
                  <a:srgbClr val="CC00CC"/>
                </a:solidFill>
              </a:endParaRPr>
            </a:p>
            <a:p>
              <a:r>
                <a:rPr lang="fr-FR" altLang="fr-FR" sz="1400" dirty="0"/>
                <a:t>6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rgbClr val="FFC000"/>
                  </a:solidFill>
                </a:rPr>
                <a:t>1 km</a:t>
              </a:r>
              <a:endParaRPr lang="fr-FR" altLang="fr-FR" sz="1400" dirty="0">
                <a:solidFill>
                  <a:srgbClr val="00B050"/>
                </a:solidFill>
              </a:endParaRPr>
            </a:p>
            <a:p>
              <a:r>
                <a:rPr lang="fr-FR" altLang="fr-FR" sz="1200" dirty="0"/>
                <a:t>Viennot 2009</a:t>
              </a:r>
            </a:p>
          </p:txBody>
        </p:sp>
        <p:sp>
          <p:nvSpPr>
            <p:cNvPr id="14" name="AutoShape 16"/>
            <p:cNvSpPr>
              <a:spLocks/>
            </p:cNvSpPr>
            <p:nvPr/>
          </p:nvSpPr>
          <p:spPr bwMode="auto">
            <a:xfrm>
              <a:off x="501573" y="548509"/>
              <a:ext cx="2448572" cy="1084411"/>
            </a:xfrm>
            <a:prstGeom prst="borderCallout1">
              <a:avLst>
                <a:gd name="adj1" fmla="val 124038"/>
                <a:gd name="adj2" fmla="val 139877"/>
                <a:gd name="adj3" fmla="val 100297"/>
                <a:gd name="adj4" fmla="val 73729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 err="1" smtClean="0">
                  <a:solidFill>
                    <a:srgbClr val="CC00CC"/>
                  </a:solidFill>
                </a:rPr>
                <a:t>EauDyssee</a:t>
              </a:r>
              <a:r>
                <a:rPr lang="fr-FR" altLang="fr-FR" sz="1400" b="1" dirty="0" smtClean="0">
                  <a:solidFill>
                    <a:srgbClr val="CC00CC"/>
                  </a:solidFill>
                </a:rPr>
                <a:t> + </a:t>
              </a:r>
              <a:r>
                <a:rPr lang="fr-FR" altLang="fr-F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Marthe</a:t>
              </a:r>
            </a:p>
            <a:p>
              <a:r>
                <a:rPr lang="fr-FR" altLang="fr-FR" sz="1400" dirty="0"/>
                <a:t>4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rgbClr val="00B050"/>
                  </a:solidFill>
                </a:rPr>
                <a:t>250m</a:t>
              </a:r>
              <a:endParaRPr lang="fr-FR" altLang="fr-FR" sz="1400" b="1" dirty="0">
                <a:solidFill>
                  <a:srgbClr val="00B050"/>
                </a:solidFill>
              </a:endParaRPr>
            </a:p>
            <a:p>
              <a:r>
                <a:rPr lang="fr-FR" altLang="fr-FR" sz="1200" dirty="0" err="1"/>
                <a:t>Thierion</a:t>
              </a:r>
              <a:r>
                <a:rPr lang="fr-FR" altLang="fr-FR" sz="1200" dirty="0"/>
                <a:t>, 2007,</a:t>
              </a:r>
            </a:p>
            <a:p>
              <a:r>
                <a:rPr lang="fr-FR" altLang="fr-FR" sz="1200" dirty="0"/>
                <a:t>Croiset et al., 2013</a:t>
              </a:r>
            </a:p>
            <a:p>
              <a:pPr algn="ctr"/>
              <a:endParaRPr lang="fr-FR" altLang="fr-FR" sz="1400" dirty="0"/>
            </a:p>
          </p:txBody>
        </p:sp>
        <p:sp>
          <p:nvSpPr>
            <p:cNvPr id="15" name="AutoShape 17"/>
            <p:cNvSpPr>
              <a:spLocks/>
            </p:cNvSpPr>
            <p:nvPr/>
          </p:nvSpPr>
          <p:spPr bwMode="auto">
            <a:xfrm>
              <a:off x="-165522" y="2894851"/>
              <a:ext cx="2272135" cy="906463"/>
            </a:xfrm>
            <a:prstGeom prst="borderCallout1">
              <a:avLst>
                <a:gd name="adj1" fmla="val 54900"/>
                <a:gd name="adj2" fmla="val 101893"/>
                <a:gd name="adj3" fmla="val 25563"/>
                <a:gd name="adj4" fmla="val 1914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 err="1" smtClean="0">
                  <a:solidFill>
                    <a:srgbClr val="CC00CC"/>
                  </a:solidFill>
                </a:rPr>
                <a:t>EauDyssee</a:t>
              </a:r>
              <a:endParaRPr lang="fr-FR" altLang="fr-FR" sz="1400" b="1" dirty="0">
                <a:solidFill>
                  <a:srgbClr val="CC00CC"/>
                </a:solidFill>
              </a:endParaRPr>
            </a:p>
            <a:p>
              <a:r>
                <a:rPr lang="fr-FR" altLang="fr-FR" sz="1400" dirty="0"/>
                <a:t>3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chemeClr val="accent6">
                      <a:lumMod val="75000"/>
                    </a:schemeClr>
                  </a:solidFill>
                </a:rPr>
                <a:t>1km</a:t>
              </a:r>
              <a:endParaRPr lang="fr-FR" altLang="fr-FR" sz="1400" b="1" dirty="0">
                <a:solidFill>
                  <a:srgbClr val="00B050"/>
                </a:solidFill>
              </a:endParaRPr>
            </a:p>
            <a:p>
              <a:r>
                <a:rPr lang="fr-FR" altLang="fr-FR" sz="1200" dirty="0"/>
                <a:t>Monteil, </a:t>
              </a:r>
              <a:r>
                <a:rPr lang="fr-FR" altLang="fr-FR" sz="1200" dirty="0" smtClean="0"/>
                <a:t>2011</a:t>
              </a:r>
              <a:endParaRPr lang="fr-FR" altLang="fr-FR" sz="1200" dirty="0"/>
            </a:p>
          </p:txBody>
        </p:sp>
        <p:grpSp>
          <p:nvGrpSpPr>
            <p:cNvPr id="20" name="Groupe 17"/>
            <p:cNvGrpSpPr/>
            <p:nvPr/>
          </p:nvGrpSpPr>
          <p:grpSpPr>
            <a:xfrm>
              <a:off x="-165522" y="1765433"/>
              <a:ext cx="5548916" cy="996905"/>
              <a:chOff x="-2953" y="1765433"/>
              <a:chExt cx="5548916" cy="996905"/>
            </a:xfrm>
          </p:grpSpPr>
          <p:sp>
            <p:nvSpPr>
              <p:cNvPr id="21" name="AutoShape 13"/>
              <p:cNvSpPr>
                <a:spLocks/>
              </p:cNvSpPr>
              <p:nvPr/>
            </p:nvSpPr>
            <p:spPr bwMode="auto">
              <a:xfrm>
                <a:off x="-2953" y="1765433"/>
                <a:ext cx="2272135" cy="996905"/>
              </a:xfrm>
              <a:prstGeom prst="borderCallout1">
                <a:avLst>
                  <a:gd name="adj1" fmla="val 87154"/>
                  <a:gd name="adj2" fmla="val 101314"/>
                  <a:gd name="adj3" fmla="val 87165"/>
                  <a:gd name="adj4" fmla="val 17636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1400" b="1" dirty="0" err="1" smtClean="0">
                    <a:solidFill>
                      <a:srgbClr val="CC00CC"/>
                    </a:solidFill>
                  </a:rPr>
                  <a:t>EauDyssee</a:t>
                </a:r>
                <a:endParaRPr lang="fr-FR" altLang="fr-FR" sz="1400" b="1" dirty="0">
                  <a:solidFill>
                    <a:srgbClr val="CC00CC"/>
                  </a:solidFill>
                </a:endParaRPr>
              </a:p>
              <a:p>
                <a:r>
                  <a:rPr lang="fr-FR" altLang="fr-FR" sz="1400" dirty="0"/>
                  <a:t>1 to 4 </a:t>
                </a:r>
                <a:r>
                  <a:rPr lang="fr-FR" altLang="fr-FR" sz="1400" dirty="0" err="1"/>
                  <a:t>layers</a:t>
                </a:r>
                <a:r>
                  <a:rPr lang="fr-FR" altLang="fr-FR" sz="1400" dirty="0"/>
                  <a:t>, </a:t>
                </a:r>
                <a:r>
                  <a:rPr lang="fr-FR" altLang="fr-FR" sz="1400" dirty="0">
                    <a:solidFill>
                      <a:srgbClr val="00B050"/>
                    </a:solidFill>
                  </a:rPr>
                  <a:t>125 m</a:t>
                </a:r>
                <a:endParaRPr lang="fr-FR" altLang="fr-FR" sz="1400" b="1" dirty="0">
                  <a:solidFill>
                    <a:srgbClr val="00B050"/>
                  </a:solidFill>
                </a:endParaRPr>
              </a:p>
              <a:p>
                <a:r>
                  <a:rPr lang="fr-FR" altLang="fr-FR" sz="1200" dirty="0"/>
                  <a:t>Viennot, </a:t>
                </a:r>
                <a:r>
                  <a:rPr lang="fr-FR" altLang="fr-FR" sz="1200" dirty="0" err="1"/>
                  <a:t>Abasq</a:t>
                </a:r>
                <a:r>
                  <a:rPr lang="fr-FR" altLang="fr-FR" sz="1200" dirty="0"/>
                  <a:t>, 2013</a:t>
                </a:r>
              </a:p>
            </p:txBody>
          </p:sp>
          <p:cxnSp>
            <p:nvCxnSpPr>
              <p:cNvPr id="22" name="Connecteur droit 10"/>
              <p:cNvCxnSpPr/>
              <p:nvPr/>
            </p:nvCxnSpPr>
            <p:spPr>
              <a:xfrm flipV="1">
                <a:off x="4051821" y="1920705"/>
                <a:ext cx="562744" cy="6525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5"/>
              <p:cNvCxnSpPr/>
              <p:nvPr/>
            </p:nvCxnSpPr>
            <p:spPr>
              <a:xfrm flipV="1">
                <a:off x="3995936" y="2459426"/>
                <a:ext cx="1550027" cy="1138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9"/>
              <p:cNvCxnSpPr/>
              <p:nvPr/>
            </p:nvCxnSpPr>
            <p:spPr>
              <a:xfrm flipV="1">
                <a:off x="3995936" y="2325467"/>
                <a:ext cx="1095531" cy="2679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AutoShape 14"/>
            <p:cNvSpPr>
              <a:spLocks/>
            </p:cNvSpPr>
            <p:nvPr/>
          </p:nvSpPr>
          <p:spPr bwMode="auto">
            <a:xfrm>
              <a:off x="4253763" y="-177934"/>
              <a:ext cx="1920762" cy="922527"/>
            </a:xfrm>
            <a:prstGeom prst="borderCallout1">
              <a:avLst>
                <a:gd name="adj1" fmla="val 101615"/>
                <a:gd name="adj2" fmla="val 39707"/>
                <a:gd name="adj3" fmla="val 133242"/>
                <a:gd name="adj4" fmla="val 3611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400" b="1" dirty="0">
                  <a:solidFill>
                    <a:schemeClr val="accent1"/>
                  </a:solidFill>
                </a:rPr>
                <a:t>Marthe</a:t>
              </a:r>
              <a:r>
                <a:rPr lang="fr-FR" altLang="fr-FR" sz="1400" dirty="0">
                  <a:solidFill>
                    <a:schemeClr val="accent1"/>
                  </a:solidFill>
                </a:rPr>
                <a:t> </a:t>
              </a:r>
            </a:p>
            <a:p>
              <a:r>
                <a:rPr lang="fr-FR" altLang="fr-FR" sz="1400" dirty="0"/>
                <a:t>10 </a:t>
              </a:r>
              <a:r>
                <a:rPr lang="fr-FR" altLang="fr-FR" sz="1400" dirty="0" err="1"/>
                <a:t>layers</a:t>
              </a:r>
              <a:r>
                <a:rPr lang="fr-FR" altLang="fr-FR" sz="1400" dirty="0"/>
                <a:t>, </a:t>
              </a:r>
              <a:r>
                <a:rPr lang="fr-FR" altLang="fr-FR" sz="1400" dirty="0">
                  <a:solidFill>
                    <a:srgbClr val="00B050"/>
                  </a:solidFill>
                </a:rPr>
                <a:t>100m</a:t>
              </a:r>
            </a:p>
            <a:p>
              <a:r>
                <a:rPr lang="fr-FR" altLang="fr-FR" sz="1200" dirty="0" err="1"/>
                <a:t>Buscarlet</a:t>
              </a:r>
              <a:r>
                <a:rPr lang="fr-FR" altLang="fr-FR" sz="1200" dirty="0"/>
                <a:t> et al</a:t>
              </a:r>
              <a:r>
                <a:rPr lang="fr-FR" altLang="fr-FR" sz="1200" dirty="0" smtClean="0"/>
                <a:t>., 2011</a:t>
              </a:r>
              <a:endParaRPr lang="fr-FR" altLang="fr-FR" sz="1200" dirty="0"/>
            </a:p>
          </p:txBody>
        </p:sp>
      </p:grpSp>
      <p:sp>
        <p:nvSpPr>
          <p:cNvPr id="28" name="AutoShape 16"/>
          <p:cNvSpPr>
            <a:spLocks/>
          </p:cNvSpPr>
          <p:nvPr/>
        </p:nvSpPr>
        <p:spPr bwMode="auto">
          <a:xfrm>
            <a:off x="400492" y="4173356"/>
            <a:ext cx="1918088" cy="635313"/>
          </a:xfrm>
          <a:prstGeom prst="borderCallout1">
            <a:avLst>
              <a:gd name="adj1" fmla="val -22886"/>
              <a:gd name="adj2" fmla="val 237720"/>
              <a:gd name="adj3" fmla="val 50128"/>
              <a:gd name="adj4" fmla="val 99751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00" b="1" dirty="0" smtClean="0"/>
              <a:t>Eros</a:t>
            </a:r>
            <a:endParaRPr lang="fr-FR" altLang="fr-FR" sz="1400" b="1" dirty="0"/>
          </a:p>
          <a:p>
            <a:r>
              <a:rPr lang="fr-FR" altLang="fr-FR" sz="1400" dirty="0" smtClean="0"/>
              <a:t>Karsts (23 bassins)</a:t>
            </a:r>
            <a:endParaRPr lang="fr-FR" altLang="fr-FR" sz="1200" dirty="0"/>
          </a:p>
          <a:p>
            <a:pPr algn="ctr"/>
            <a:endParaRPr lang="fr-FR" altLang="fr-FR" sz="1400" dirty="0"/>
          </a:p>
        </p:txBody>
      </p:sp>
      <p:sp>
        <p:nvSpPr>
          <p:cNvPr id="18" name="AutoShape 13"/>
          <p:cNvSpPr>
            <a:spLocks/>
          </p:cNvSpPr>
          <p:nvPr/>
        </p:nvSpPr>
        <p:spPr bwMode="auto">
          <a:xfrm>
            <a:off x="6700250" y="3061211"/>
            <a:ext cx="2330032" cy="694485"/>
          </a:xfrm>
          <a:prstGeom prst="borderCallout1">
            <a:avLst>
              <a:gd name="adj1" fmla="val -1678"/>
              <a:gd name="adj2" fmla="val 5758"/>
              <a:gd name="adj3" fmla="val -152855"/>
              <a:gd name="adj4" fmla="val -14863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fr-FR" sz="1400" b="1" dirty="0">
                <a:solidFill>
                  <a:schemeClr val="accent4"/>
                </a:solidFill>
              </a:rPr>
              <a:t>Geosciences-Rennes</a:t>
            </a:r>
          </a:p>
          <a:p>
            <a:r>
              <a:rPr lang="en-AU" altLang="fr-FR" sz="1200" dirty="0"/>
              <a:t>Q. </a:t>
            </a:r>
            <a:r>
              <a:rPr lang="en-AU" altLang="fr-FR" sz="1200" dirty="0" err="1"/>
              <a:t>Courtois</a:t>
            </a:r>
            <a:r>
              <a:rPr lang="en-AU" altLang="fr-FR" sz="1200" dirty="0"/>
              <a:t>, 2019</a:t>
            </a:r>
          </a:p>
          <a:p>
            <a:r>
              <a:rPr lang="en-AU" altLang="fr-FR" sz="1400" b="1" dirty="0" err="1" smtClean="0">
                <a:solidFill>
                  <a:srgbClr val="FF0000"/>
                </a:solidFill>
              </a:rPr>
              <a:t>Intégration</a:t>
            </a:r>
            <a:r>
              <a:rPr lang="en-AU" altLang="fr-FR" sz="1400" b="1" dirty="0" smtClean="0">
                <a:solidFill>
                  <a:srgbClr val="FF0000"/>
                </a:solidFill>
              </a:rPr>
              <a:t> </a:t>
            </a:r>
            <a:r>
              <a:rPr lang="en-AU" altLang="fr-FR" sz="1400" b="1" dirty="0" err="1" smtClean="0">
                <a:solidFill>
                  <a:srgbClr val="FF0000"/>
                </a:solidFill>
              </a:rPr>
              <a:t>prochaine</a:t>
            </a:r>
            <a:endParaRPr lang="en-AU" altLang="fr-FR" sz="1200" dirty="0">
              <a:solidFill>
                <a:srgbClr val="FF0000"/>
              </a:solidFill>
            </a:endParaRPr>
          </a:p>
        </p:txBody>
      </p:sp>
      <p:sp>
        <p:nvSpPr>
          <p:cNvPr id="19" name="Ellipse 3"/>
          <p:cNvSpPr/>
          <p:nvPr/>
        </p:nvSpPr>
        <p:spPr>
          <a:xfrm rot="861688">
            <a:off x="2415649" y="1654500"/>
            <a:ext cx="1428878" cy="7879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03611" y="0"/>
            <a:ext cx="6997326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err="1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Aqui</a:t>
            </a:r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-FR en résumé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" name="Espace réservé du contenu 5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92" y="-4014"/>
            <a:ext cx="4754879" cy="514751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9" name="Rectangle 28"/>
          <p:cNvSpPr/>
          <p:nvPr/>
        </p:nvSpPr>
        <p:spPr>
          <a:xfrm>
            <a:off x="297312" y="1054160"/>
            <a:ext cx="3984234" cy="34932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b="1" dirty="0" smtClean="0"/>
              <a:t>36 applications</a:t>
            </a:r>
            <a:r>
              <a:rPr lang="fr-FR" sz="1700" dirty="0" smtClean="0"/>
              <a:t> pour 30 bassins (6 recouvrements)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13 distribuées (5 </a:t>
            </a:r>
            <a:r>
              <a:rPr lang="fr-FR" sz="1700" dirty="0"/>
              <a:t>M</a:t>
            </a:r>
            <a:r>
              <a:rPr lang="fr-FR" sz="1700" dirty="0" smtClean="0"/>
              <a:t>arthe, 8 </a:t>
            </a:r>
            <a:r>
              <a:rPr lang="fr-FR" sz="1700" dirty="0" err="1" smtClean="0"/>
              <a:t>Eaudyssée</a:t>
            </a:r>
            <a:r>
              <a:rPr lang="fr-FR" sz="1700" dirty="0" smtClean="0"/>
              <a:t>) 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23 bassins karstiques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 smtClean="0"/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1 million de mailles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~</a:t>
            </a:r>
            <a:r>
              <a:rPr lang="fr-FR" sz="1700" dirty="0" smtClean="0"/>
              <a:t>30min de calcul / an (super calculateur Météo France)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 smtClean="0"/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16000 points de prélèvements</a:t>
            </a:r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~550 stations hydrologiques</a:t>
            </a:r>
            <a:endParaRPr lang="fr-FR" sz="1700" dirty="0" smtClean="0"/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~630 piézomètres</a:t>
            </a:r>
            <a:endParaRPr lang="fr-FR" sz="1700" dirty="0" smtClean="0"/>
          </a:p>
        </p:txBody>
      </p:sp>
    </p:spTree>
    <p:extLst>
      <p:ext uri="{BB962C8B-B14F-4D97-AF65-F5344CB8AC3E}">
        <p14:creationId xmlns:p14="http://schemas.microsoft.com/office/powerpoint/2010/main" val="20189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06" y="-26239"/>
            <a:ext cx="6111406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065" y="829517"/>
            <a:ext cx="3765387" cy="450404"/>
          </a:xfrm>
        </p:spPr>
        <p:txBody>
          <a:bodyPr>
            <a:normAutofit/>
          </a:bodyPr>
          <a:lstStyle/>
          <a:p>
            <a:pPr algn="l"/>
            <a:r>
              <a:rPr lang="en-GB" sz="1800" u="sng" dirty="0" smtClean="0"/>
              <a:t>Structure </a:t>
            </a:r>
            <a:r>
              <a:rPr lang="en-GB" sz="1800" u="sng" dirty="0" err="1" smtClean="0"/>
              <a:t>Aqui</a:t>
            </a:r>
            <a:r>
              <a:rPr lang="en-GB" sz="1800" u="sng" dirty="0" smtClean="0"/>
              <a:t>-FR </a:t>
            </a:r>
            <a:r>
              <a:rPr lang="en-GB" sz="1800" u="sng" dirty="0" err="1" smtClean="0"/>
              <a:t>dans</a:t>
            </a:r>
            <a:r>
              <a:rPr lang="en-GB" sz="1800" u="sng" dirty="0" smtClean="0"/>
              <a:t> Open-Palm</a:t>
            </a:r>
            <a:endParaRPr lang="en-GB" sz="1800" u="sng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3833696" y="2143213"/>
            <a:ext cx="3868284" cy="1099164"/>
            <a:chOff x="3330925" y="2173384"/>
            <a:chExt cx="5157712" cy="1465551"/>
          </a:xfrm>
        </p:grpSpPr>
        <p:sp>
          <p:nvSpPr>
            <p:cNvPr id="10" name="Forme libre 9"/>
            <p:cNvSpPr/>
            <p:nvPr/>
          </p:nvSpPr>
          <p:spPr>
            <a:xfrm>
              <a:off x="3330925" y="2268552"/>
              <a:ext cx="2034107" cy="884485"/>
            </a:xfrm>
            <a:custGeom>
              <a:avLst/>
              <a:gdLst>
                <a:gd name="connsiteX0" fmla="*/ 2342367 w 2342367"/>
                <a:gd name="connsiteY0" fmla="*/ 0 h 1164920"/>
                <a:gd name="connsiteX1" fmla="*/ 1189972 w 2342367"/>
                <a:gd name="connsiteY1" fmla="*/ 651353 h 1164920"/>
                <a:gd name="connsiteX2" fmla="*/ 0 w 2342367"/>
                <a:gd name="connsiteY2" fmla="*/ 1164920 h 1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2367" h="1164920">
                  <a:moveTo>
                    <a:pt x="2342367" y="0"/>
                  </a:moveTo>
                  <a:cubicBezTo>
                    <a:pt x="1961366" y="228600"/>
                    <a:pt x="1580366" y="457200"/>
                    <a:pt x="1189972" y="651353"/>
                  </a:cubicBezTo>
                  <a:cubicBezTo>
                    <a:pt x="799577" y="845506"/>
                    <a:pt x="0" y="1164920"/>
                    <a:pt x="0" y="1164920"/>
                  </a:cubicBezTo>
                </a:path>
              </a:pathLst>
            </a:custGeom>
            <a:noFill/>
            <a:ln w="50800">
              <a:solidFill>
                <a:schemeClr val="accent5"/>
              </a:solidFill>
              <a:tailEnd type="stealth" w="lg" len="lg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4"/>
            </a:p>
          </p:txBody>
        </p:sp>
        <p:sp>
          <p:nvSpPr>
            <p:cNvPr id="11" name="Forme libre 10"/>
            <p:cNvSpPr/>
            <p:nvPr/>
          </p:nvSpPr>
          <p:spPr>
            <a:xfrm rot="11700000" flipV="1">
              <a:off x="6106391" y="2669852"/>
              <a:ext cx="2382246" cy="630062"/>
            </a:xfrm>
            <a:custGeom>
              <a:avLst/>
              <a:gdLst>
                <a:gd name="connsiteX0" fmla="*/ 2342367 w 2342367"/>
                <a:gd name="connsiteY0" fmla="*/ 0 h 1164920"/>
                <a:gd name="connsiteX1" fmla="*/ 1189972 w 2342367"/>
                <a:gd name="connsiteY1" fmla="*/ 651353 h 1164920"/>
                <a:gd name="connsiteX2" fmla="*/ 0 w 2342367"/>
                <a:gd name="connsiteY2" fmla="*/ 1164920 h 1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2367" h="1164920">
                  <a:moveTo>
                    <a:pt x="2342367" y="0"/>
                  </a:moveTo>
                  <a:cubicBezTo>
                    <a:pt x="1961366" y="228600"/>
                    <a:pt x="1580366" y="457200"/>
                    <a:pt x="1189972" y="651353"/>
                  </a:cubicBezTo>
                  <a:cubicBezTo>
                    <a:pt x="799577" y="845506"/>
                    <a:pt x="0" y="1164920"/>
                    <a:pt x="0" y="1164920"/>
                  </a:cubicBezTo>
                </a:path>
              </a:pathLst>
            </a:custGeom>
            <a:noFill/>
            <a:ln w="50800">
              <a:solidFill>
                <a:schemeClr val="accent5"/>
              </a:solidFill>
              <a:tailEnd type="stealth" w="lg" len="lg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4"/>
            </a:p>
          </p:txBody>
        </p:sp>
        <p:sp>
          <p:nvSpPr>
            <p:cNvPr id="12" name="Forme libre 11"/>
            <p:cNvSpPr/>
            <p:nvPr/>
          </p:nvSpPr>
          <p:spPr>
            <a:xfrm rot="11700000" flipH="1" flipV="1">
              <a:off x="5673689" y="2173384"/>
              <a:ext cx="138959" cy="1465551"/>
            </a:xfrm>
            <a:custGeom>
              <a:avLst/>
              <a:gdLst>
                <a:gd name="connsiteX0" fmla="*/ 2342367 w 2342367"/>
                <a:gd name="connsiteY0" fmla="*/ 0 h 1164920"/>
                <a:gd name="connsiteX1" fmla="*/ 1189972 w 2342367"/>
                <a:gd name="connsiteY1" fmla="*/ 651353 h 1164920"/>
                <a:gd name="connsiteX2" fmla="*/ 0 w 2342367"/>
                <a:gd name="connsiteY2" fmla="*/ 1164920 h 1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2367" h="1164920">
                  <a:moveTo>
                    <a:pt x="2342367" y="0"/>
                  </a:moveTo>
                  <a:cubicBezTo>
                    <a:pt x="1961366" y="228600"/>
                    <a:pt x="1580366" y="457200"/>
                    <a:pt x="1189972" y="651353"/>
                  </a:cubicBezTo>
                  <a:cubicBezTo>
                    <a:pt x="799577" y="845506"/>
                    <a:pt x="0" y="1164920"/>
                    <a:pt x="0" y="1164920"/>
                  </a:cubicBezTo>
                </a:path>
              </a:pathLst>
            </a:custGeom>
            <a:noFill/>
            <a:ln w="50800">
              <a:solidFill>
                <a:schemeClr val="accent5"/>
              </a:solidFill>
              <a:tailEnd type="stealth" w="lg" len="lg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4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53003" y="3844810"/>
            <a:ext cx="3666085" cy="631582"/>
            <a:chOff x="3753003" y="3844810"/>
            <a:chExt cx="3666085" cy="631582"/>
          </a:xfrm>
        </p:grpSpPr>
        <p:sp>
          <p:nvSpPr>
            <p:cNvPr id="13" name="Forme libre 12"/>
            <p:cNvSpPr/>
            <p:nvPr/>
          </p:nvSpPr>
          <p:spPr>
            <a:xfrm flipH="1">
              <a:off x="3753003" y="3844810"/>
              <a:ext cx="1286021" cy="445383"/>
            </a:xfrm>
            <a:custGeom>
              <a:avLst/>
              <a:gdLst>
                <a:gd name="connsiteX0" fmla="*/ 2342367 w 2342367"/>
                <a:gd name="connsiteY0" fmla="*/ 0 h 1164920"/>
                <a:gd name="connsiteX1" fmla="*/ 1189972 w 2342367"/>
                <a:gd name="connsiteY1" fmla="*/ 651353 h 1164920"/>
                <a:gd name="connsiteX2" fmla="*/ 0 w 2342367"/>
                <a:gd name="connsiteY2" fmla="*/ 1164920 h 1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2367" h="1164920">
                  <a:moveTo>
                    <a:pt x="2342367" y="0"/>
                  </a:moveTo>
                  <a:cubicBezTo>
                    <a:pt x="1961366" y="228600"/>
                    <a:pt x="1580366" y="457200"/>
                    <a:pt x="1189972" y="651353"/>
                  </a:cubicBezTo>
                  <a:cubicBezTo>
                    <a:pt x="799577" y="845506"/>
                    <a:pt x="0" y="1164920"/>
                    <a:pt x="0" y="1164920"/>
                  </a:cubicBezTo>
                </a:path>
              </a:pathLst>
            </a:custGeom>
            <a:noFill/>
            <a:ln w="50800">
              <a:tailEnd type="stealth" w="lg" len="lg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4"/>
            </a:p>
          </p:txBody>
        </p:sp>
        <p:sp>
          <p:nvSpPr>
            <p:cNvPr id="14" name="Forme libre 13"/>
            <p:cNvSpPr/>
            <p:nvPr/>
          </p:nvSpPr>
          <p:spPr>
            <a:xfrm flipH="1">
              <a:off x="5331986" y="3971922"/>
              <a:ext cx="123903" cy="504470"/>
            </a:xfrm>
            <a:custGeom>
              <a:avLst/>
              <a:gdLst>
                <a:gd name="connsiteX0" fmla="*/ 2342367 w 2342367"/>
                <a:gd name="connsiteY0" fmla="*/ 0 h 1164920"/>
                <a:gd name="connsiteX1" fmla="*/ 1189972 w 2342367"/>
                <a:gd name="connsiteY1" fmla="*/ 651353 h 1164920"/>
                <a:gd name="connsiteX2" fmla="*/ 0 w 2342367"/>
                <a:gd name="connsiteY2" fmla="*/ 1164920 h 1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2367" h="1164920">
                  <a:moveTo>
                    <a:pt x="2342367" y="0"/>
                  </a:moveTo>
                  <a:cubicBezTo>
                    <a:pt x="1961366" y="228600"/>
                    <a:pt x="1580366" y="457200"/>
                    <a:pt x="1189972" y="651353"/>
                  </a:cubicBezTo>
                  <a:cubicBezTo>
                    <a:pt x="799577" y="845506"/>
                    <a:pt x="0" y="1164920"/>
                    <a:pt x="0" y="1164920"/>
                  </a:cubicBezTo>
                </a:path>
              </a:pathLst>
            </a:custGeom>
            <a:noFill/>
            <a:ln w="50800">
              <a:tailEnd type="stealth" w="lg" len="lg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4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6088828" y="4016416"/>
              <a:ext cx="1330260" cy="273777"/>
            </a:xfrm>
            <a:custGeom>
              <a:avLst/>
              <a:gdLst>
                <a:gd name="connsiteX0" fmla="*/ 2342367 w 2342367"/>
                <a:gd name="connsiteY0" fmla="*/ 0 h 1164920"/>
                <a:gd name="connsiteX1" fmla="*/ 1189972 w 2342367"/>
                <a:gd name="connsiteY1" fmla="*/ 651353 h 1164920"/>
                <a:gd name="connsiteX2" fmla="*/ 0 w 2342367"/>
                <a:gd name="connsiteY2" fmla="*/ 1164920 h 1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2367" h="1164920">
                  <a:moveTo>
                    <a:pt x="2342367" y="0"/>
                  </a:moveTo>
                  <a:cubicBezTo>
                    <a:pt x="1961366" y="228600"/>
                    <a:pt x="1580366" y="457200"/>
                    <a:pt x="1189972" y="651353"/>
                  </a:cubicBezTo>
                  <a:cubicBezTo>
                    <a:pt x="799577" y="845506"/>
                    <a:pt x="0" y="1164920"/>
                    <a:pt x="0" y="1164920"/>
                  </a:cubicBezTo>
                </a:path>
              </a:pathLst>
            </a:custGeom>
            <a:noFill/>
            <a:ln w="50800">
              <a:tailEnd type="stealth" w="lg" len="lg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4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3900281" y="2197998"/>
            <a:ext cx="1050288" cy="429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94" dirty="0" err="1" smtClean="0"/>
              <a:t>ruissellement</a:t>
            </a:r>
            <a:r>
              <a:rPr lang="en-GB" sz="1094" dirty="0" smtClean="0"/>
              <a:t> </a:t>
            </a:r>
          </a:p>
          <a:p>
            <a:r>
              <a:rPr lang="en-GB" sz="1094" dirty="0" smtClean="0"/>
              <a:t>infiltration</a:t>
            </a:r>
            <a:endParaRPr lang="en-GB" sz="1094" dirty="0"/>
          </a:p>
        </p:txBody>
      </p:sp>
      <p:sp>
        <p:nvSpPr>
          <p:cNvPr id="18" name="ZoneTexte 17"/>
          <p:cNvSpPr txBox="1"/>
          <p:nvPr/>
        </p:nvSpPr>
        <p:spPr>
          <a:xfrm>
            <a:off x="6862651" y="1780542"/>
            <a:ext cx="1850186" cy="429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94" dirty="0" err="1" smtClean="0"/>
              <a:t>Forcages</a:t>
            </a:r>
            <a:r>
              <a:rPr lang="en-GB" sz="1094" dirty="0" smtClean="0"/>
              <a:t> </a:t>
            </a:r>
            <a:r>
              <a:rPr lang="en-GB" sz="1094" dirty="0" err="1" smtClean="0"/>
              <a:t>atmosphériques</a:t>
            </a:r>
            <a:r>
              <a:rPr lang="en-GB" sz="1094" dirty="0"/>
              <a:t>,</a:t>
            </a:r>
            <a:endParaRPr lang="en-GB" sz="1094" dirty="0"/>
          </a:p>
          <a:p>
            <a:r>
              <a:rPr lang="en-GB" sz="1094" dirty="0" err="1"/>
              <a:t>ruissellement</a:t>
            </a:r>
            <a:r>
              <a:rPr lang="en-GB" sz="1094" dirty="0"/>
              <a:t>, </a:t>
            </a:r>
            <a:r>
              <a:rPr lang="en-GB" sz="1094" dirty="0"/>
              <a:t>infiltration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731917" y="4290193"/>
            <a:ext cx="559769" cy="26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94" dirty="0" err="1" smtClean="0"/>
              <a:t>débits</a:t>
            </a:r>
            <a:endParaRPr lang="en-GB" sz="1094" dirty="0"/>
          </a:p>
        </p:txBody>
      </p:sp>
      <p:grpSp>
        <p:nvGrpSpPr>
          <p:cNvPr id="24" name="Grouper 23"/>
          <p:cNvGrpSpPr/>
          <p:nvPr/>
        </p:nvGrpSpPr>
        <p:grpSpPr>
          <a:xfrm>
            <a:off x="214979" y="4420549"/>
            <a:ext cx="3037798" cy="696712"/>
            <a:chOff x="133881" y="5229200"/>
            <a:chExt cx="2335190" cy="76180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35" y="5229200"/>
              <a:ext cx="1735336" cy="457671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133881" y="5705937"/>
              <a:ext cx="2104924" cy="285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94" dirty="0"/>
                <a:t>(http://</a:t>
              </a:r>
              <a:r>
                <a:rPr lang="en-GB" sz="1094" dirty="0" err="1"/>
                <a:t>www.cerfacs.fr</a:t>
              </a:r>
              <a:r>
                <a:rPr lang="en-GB" sz="1094" dirty="0"/>
                <a:t>/</a:t>
              </a:r>
              <a:r>
                <a:rPr lang="en-GB" sz="1094" dirty="0" err="1"/>
                <a:t>globc</a:t>
              </a:r>
              <a:r>
                <a:rPr lang="en-GB" sz="1094" dirty="0"/>
                <a:t>/PALM_WEB)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912677" y="4127415"/>
            <a:ext cx="1656223" cy="429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94" dirty="0" smtClean="0"/>
              <a:t>charge, </a:t>
            </a:r>
            <a:r>
              <a:rPr lang="en-GB" sz="1094" dirty="0" err="1" smtClean="0"/>
              <a:t>débits</a:t>
            </a:r>
            <a:r>
              <a:rPr lang="en-GB" sz="1094" dirty="0" smtClean="0"/>
              <a:t>,</a:t>
            </a:r>
            <a:endParaRPr lang="en-GB" sz="1094" dirty="0"/>
          </a:p>
          <a:p>
            <a:r>
              <a:rPr lang="en-GB" sz="1094" dirty="0" err="1"/>
              <a:t>é</a:t>
            </a:r>
            <a:r>
              <a:rPr lang="en-GB" sz="1094" dirty="0" err="1" smtClean="0"/>
              <a:t>changes</a:t>
            </a:r>
            <a:r>
              <a:rPr lang="en-GB" sz="1094" dirty="0" smtClean="0"/>
              <a:t> </a:t>
            </a:r>
            <a:r>
              <a:rPr lang="en-GB" sz="1094" dirty="0" err="1" smtClean="0"/>
              <a:t>nappe-rivière</a:t>
            </a:r>
            <a:endParaRPr lang="en-GB" sz="1094" dirty="0"/>
          </a:p>
        </p:txBody>
      </p:sp>
      <p:grpSp>
        <p:nvGrpSpPr>
          <p:cNvPr id="37" name="Group 36"/>
          <p:cNvGrpSpPr/>
          <p:nvPr/>
        </p:nvGrpSpPr>
        <p:grpSpPr>
          <a:xfrm>
            <a:off x="7024800" y="647845"/>
            <a:ext cx="1484784" cy="465828"/>
            <a:chOff x="7024800" y="647845"/>
            <a:chExt cx="1484784" cy="465828"/>
          </a:xfrm>
        </p:grpSpPr>
        <p:sp>
          <p:nvSpPr>
            <p:cNvPr id="19" name="ZoneTexte 18"/>
            <p:cNvSpPr txBox="1"/>
            <p:nvPr/>
          </p:nvSpPr>
          <p:spPr>
            <a:xfrm>
              <a:off x="7024800" y="652008"/>
              <a:ext cx="394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/>
                <a:t>t</a:t>
              </a:r>
              <a:r>
                <a:rPr lang="en-GB" sz="2400" baseline="-25000" dirty="0" err="1"/>
                <a:t>n</a:t>
              </a:r>
              <a:endParaRPr lang="en-GB" sz="2400" baseline="-25000" dirty="0"/>
            </a:p>
          </p:txBody>
        </p:sp>
        <p:sp>
          <p:nvSpPr>
            <p:cNvPr id="27" name="Forme libre 26"/>
            <p:cNvSpPr/>
            <p:nvPr/>
          </p:nvSpPr>
          <p:spPr>
            <a:xfrm rot="11597048">
              <a:off x="7381333" y="872305"/>
              <a:ext cx="501861" cy="108065"/>
            </a:xfrm>
            <a:custGeom>
              <a:avLst/>
              <a:gdLst>
                <a:gd name="connsiteX0" fmla="*/ 2342367 w 2342367"/>
                <a:gd name="connsiteY0" fmla="*/ 0 h 1164920"/>
                <a:gd name="connsiteX1" fmla="*/ 1189972 w 2342367"/>
                <a:gd name="connsiteY1" fmla="*/ 651353 h 1164920"/>
                <a:gd name="connsiteX2" fmla="*/ 0 w 2342367"/>
                <a:gd name="connsiteY2" fmla="*/ 1164920 h 1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2367" h="1164920">
                  <a:moveTo>
                    <a:pt x="2342367" y="0"/>
                  </a:moveTo>
                  <a:cubicBezTo>
                    <a:pt x="1961366" y="228600"/>
                    <a:pt x="1580366" y="457200"/>
                    <a:pt x="1189972" y="651353"/>
                  </a:cubicBezTo>
                  <a:cubicBezTo>
                    <a:pt x="799577" y="845506"/>
                    <a:pt x="0" y="1164920"/>
                    <a:pt x="0" y="116492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tailEnd type="stealth" w="lg" len="lg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4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897897" y="647845"/>
              <a:ext cx="611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</a:t>
              </a:r>
              <a:r>
                <a:rPr lang="en-GB" sz="2400" baseline="-25000" dirty="0"/>
                <a:t>n+1</a:t>
              </a: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557" y="322095"/>
            <a:ext cx="698261" cy="81252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127" y="3032800"/>
            <a:ext cx="856292" cy="56344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r="20799"/>
          <a:stretch/>
        </p:blipFill>
        <p:spPr>
          <a:xfrm>
            <a:off x="8349313" y="3211275"/>
            <a:ext cx="765792" cy="655302"/>
          </a:xfrm>
          <a:prstGeom prst="rect">
            <a:avLst/>
          </a:prstGeom>
        </p:spPr>
      </p:pic>
      <p:sp>
        <p:nvSpPr>
          <p:cNvPr id="31" name="TextShape 1"/>
          <p:cNvSpPr txBox="1"/>
          <p:nvPr/>
        </p:nvSpPr>
        <p:spPr>
          <a:xfrm>
            <a:off x="1003611" y="0"/>
            <a:ext cx="2379404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Fonctionnement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Forme libre 26"/>
          <p:cNvSpPr/>
          <p:nvPr/>
        </p:nvSpPr>
        <p:spPr>
          <a:xfrm rot="11597048" flipH="1">
            <a:off x="5584817" y="1607008"/>
            <a:ext cx="543523" cy="3197629"/>
          </a:xfrm>
          <a:custGeom>
            <a:avLst/>
            <a:gdLst>
              <a:gd name="connsiteX0" fmla="*/ 2342367 w 2342367"/>
              <a:gd name="connsiteY0" fmla="*/ 0 h 1164920"/>
              <a:gd name="connsiteX1" fmla="*/ 1189972 w 2342367"/>
              <a:gd name="connsiteY1" fmla="*/ 651353 h 1164920"/>
              <a:gd name="connsiteX2" fmla="*/ 0 w 2342367"/>
              <a:gd name="connsiteY2" fmla="*/ 116492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2367" h="1164920">
                <a:moveTo>
                  <a:pt x="2342367" y="0"/>
                </a:moveTo>
                <a:cubicBezTo>
                  <a:pt x="1961366" y="228600"/>
                  <a:pt x="1580366" y="457200"/>
                  <a:pt x="1189972" y="651353"/>
                </a:cubicBezTo>
                <a:cubicBezTo>
                  <a:pt x="799577" y="845506"/>
                  <a:pt x="0" y="1164920"/>
                  <a:pt x="0" y="1164920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4"/>
          </a:p>
        </p:txBody>
      </p:sp>
      <p:sp>
        <p:nvSpPr>
          <p:cNvPr id="39" name="Rectangle 38"/>
          <p:cNvSpPr/>
          <p:nvPr/>
        </p:nvSpPr>
        <p:spPr>
          <a:xfrm>
            <a:off x="148276" y="1391220"/>
            <a:ext cx="3311213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Regroupement des karsts dans une seule application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Eros &gt; grappe </a:t>
            </a:r>
            <a:r>
              <a:rPr lang="fr-FR" sz="1700" dirty="0" err="1" smtClean="0"/>
              <a:t>Gardenia</a:t>
            </a:r>
            <a:endParaRPr lang="fr-FR" sz="1700" dirty="0" smtClean="0"/>
          </a:p>
        </p:txBody>
      </p:sp>
    </p:spTree>
    <p:extLst>
      <p:ext uri="{BB962C8B-B14F-4D97-AF65-F5344CB8AC3E}">
        <p14:creationId xmlns:p14="http://schemas.microsoft.com/office/powerpoint/2010/main" val="19191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Shape 1"/>
          <p:cNvSpPr txBox="1"/>
          <p:nvPr/>
        </p:nvSpPr>
        <p:spPr>
          <a:xfrm>
            <a:off x="1003611" y="0"/>
            <a:ext cx="3484306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Nouveaux développements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882127"/>
            <a:ext cx="5213131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43699" lvl="2" algn="just">
              <a:buClr>
                <a:srgbClr val="008FBD"/>
              </a:buClr>
              <a:buSzPct val="50000"/>
            </a:pPr>
            <a:endParaRPr lang="fr-FR" sz="1700" dirty="0" smtClean="0"/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Création de </a:t>
            </a:r>
            <a:r>
              <a:rPr lang="fr-FR" sz="1700" b="1" dirty="0" smtClean="0"/>
              <a:t>fichiers de reprise</a:t>
            </a:r>
            <a:r>
              <a:rPr lang="fr-FR" sz="1700" dirty="0" smtClean="0"/>
              <a:t> (fonctionnement propre à chaque modèle </a:t>
            </a:r>
            <a:r>
              <a:rPr lang="fr-FR" sz="1700" dirty="0" smtClean="0"/>
              <a:t>- </a:t>
            </a:r>
            <a:r>
              <a:rPr lang="fr-FR" sz="1700" dirty="0" smtClean="0"/>
              <a:t>développements importants BRGM)</a:t>
            </a:r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 smtClean="0"/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Refonte des scripts de lancement pour prendre en compte le </a:t>
            </a:r>
            <a:r>
              <a:rPr lang="fr-FR" sz="1700" b="1" dirty="0" smtClean="0"/>
              <a:t>temps réel</a:t>
            </a:r>
            <a:r>
              <a:rPr lang="fr-FR" sz="1700" dirty="0" smtClean="0"/>
              <a:t> et la </a:t>
            </a:r>
            <a:r>
              <a:rPr lang="fr-FR" sz="1700" b="1" dirty="0" smtClean="0"/>
              <a:t>prévision saisonnière</a:t>
            </a:r>
            <a:r>
              <a:rPr lang="fr-FR" sz="1700" dirty="0" smtClean="0"/>
              <a:t> en plus de la </a:t>
            </a:r>
            <a:r>
              <a:rPr lang="fr-FR" sz="1700" dirty="0" err="1" smtClean="0"/>
              <a:t>réanalyse</a:t>
            </a:r>
            <a:r>
              <a:rPr lang="fr-FR" sz="1700" dirty="0" smtClean="0"/>
              <a:t> </a:t>
            </a:r>
            <a:r>
              <a:rPr lang="fr-FR" sz="1700" b="1" dirty="0" smtClean="0"/>
              <a:t>multi-annuelle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Structure plus lourde &gt; rédaction d’une documentation utilisateur plus complète (à venir)</a:t>
            </a:r>
          </a:p>
          <a:p>
            <a:pPr marL="786631" lvl="2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Nombreux fichiers à gérer</a:t>
            </a:r>
          </a:p>
          <a:p>
            <a:pPr marL="1156846" lvl="3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Pistes d’améliorations (développements BRGM sur gestion des prélèvements à inclure</a:t>
            </a:r>
            <a:r>
              <a:rPr lang="mr-IN" sz="1700" dirty="0" smtClean="0"/>
              <a:t>…</a:t>
            </a:r>
            <a:r>
              <a:rPr lang="fr-FR" sz="1700" dirty="0" smtClean="0"/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58" y="0"/>
            <a:ext cx="3964374" cy="33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8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03611" y="0"/>
            <a:ext cx="6997326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Suivi en temps réel</a:t>
            </a:r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fr-FR" sz="2000" b="1" spc="-1" dirty="0" smtClean="0">
              <a:solidFill>
                <a:srgbClr val="008FBD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003612" y="1061812"/>
            <a:ext cx="7482467" cy="8431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16417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755"/>
            <a:ext cx="8208579" cy="34245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3610" y="815210"/>
            <a:ext cx="6448223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</a:rPr>
              <a:t>Installation </a:t>
            </a:r>
            <a:r>
              <a:rPr lang="fr-FR" sz="1800" spc="-1" dirty="0">
                <a:uFill>
                  <a:solidFill>
                    <a:srgbClr val="FFFFFF"/>
                  </a:solidFill>
                </a:uFill>
              </a:rPr>
              <a:t>effectuée pour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</a:rPr>
              <a:t>tests avant passage en l’opérationnel </a:t>
            </a:r>
            <a:endParaRPr lang="fr-FR" sz="1700" dirty="0" smtClean="0"/>
          </a:p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Poursuite du calcul IPS &gt; 1 mai 2018</a:t>
            </a:r>
            <a:endParaRPr lang="fr-FR" sz="17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189" y="1643033"/>
            <a:ext cx="1562281" cy="33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003611" y="0"/>
            <a:ext cx="6997326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Suivi en temps réel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1003612" y="1061812"/>
            <a:ext cx="7482467" cy="8431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16417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16" y="9124"/>
            <a:ext cx="3915784" cy="16336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3611" y="941334"/>
            <a:ext cx="4558093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6417" lvl="1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r>
              <a:rPr lang="fr-FR" sz="1700" dirty="0" smtClean="0"/>
              <a:t>Poursuite du calcul IPS &gt; 1 mai 2018</a:t>
            </a:r>
            <a:endParaRPr lang="fr-FR" sz="17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-760" r="7177"/>
          <a:stretch/>
        </p:blipFill>
        <p:spPr>
          <a:xfrm>
            <a:off x="268942" y="1644328"/>
            <a:ext cx="7554492" cy="3405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4435" y="215153"/>
            <a:ext cx="527124" cy="1237129"/>
          </a:xfrm>
          <a:prstGeom prst="rect">
            <a:avLst/>
          </a:prstGeom>
          <a:noFill/>
          <a:ln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82"/>
            <a:ext cx="3153103" cy="1305344"/>
          </a:xfrm>
          <a:prstGeom prst="rect">
            <a:avLst/>
          </a:prstGeom>
        </p:spPr>
      </p:pic>
      <p:sp>
        <p:nvSpPr>
          <p:cNvPr id="89" name="TextShape 1"/>
          <p:cNvSpPr txBox="1"/>
          <p:nvPr/>
        </p:nvSpPr>
        <p:spPr>
          <a:xfrm>
            <a:off x="3268718" y="0"/>
            <a:ext cx="4101599" cy="644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r>
              <a:rPr lang="fr-FR" sz="2000" b="1" spc="-1" dirty="0" smtClean="0">
                <a:solidFill>
                  <a:srgbClr val="008FBD"/>
                </a:solidFill>
                <a:uFill>
                  <a:solidFill>
                    <a:srgbClr val="FFFFFF"/>
                  </a:solidFill>
                </a:uFill>
              </a:rPr>
              <a:t>Situation depuis juillet 2017</a:t>
            </a:r>
            <a:endParaRPr lang="fr-FR" sz="2000" b="1" spc="-1" dirty="0">
              <a:solidFill>
                <a:srgbClr val="008FBD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003612" y="1061812"/>
            <a:ext cx="7482467" cy="8431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16417" indent="-342932" algn="just">
              <a:buClr>
                <a:srgbClr val="008FBD"/>
              </a:buClr>
              <a:buSzPct val="50000"/>
              <a:buFont typeface="Segoe UI"/>
              <a:buChar char="■"/>
            </a:pPr>
            <a:endParaRPr lang="fr-FR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264" b="1375"/>
          <a:stretch/>
        </p:blipFill>
        <p:spPr>
          <a:xfrm>
            <a:off x="125186" y="1249851"/>
            <a:ext cx="4105141" cy="3474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79" y="785582"/>
            <a:ext cx="4978221" cy="4281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418" y="-5905"/>
            <a:ext cx="310182" cy="1237129"/>
          </a:xfrm>
          <a:prstGeom prst="rect">
            <a:avLst/>
          </a:prstGeom>
          <a:noFill/>
          <a:ln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MF-Mod_Presentation</Template>
  <TotalTime>1961</TotalTime>
  <Words>548</Words>
  <Application>Microsoft Macintosh PowerPoint</Application>
  <PresentationFormat>On-screen Show (16:9)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DejaVu Sans</vt:lpstr>
      <vt:lpstr>Noto Sans</vt:lpstr>
      <vt:lpstr>Segoe UI</vt:lpstr>
      <vt:lpstr>Symbol</vt:lpstr>
      <vt:lpstr>Times New Roman</vt:lpstr>
      <vt:lpstr>Wingdings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Structure Aqui-FR dans Open-Palm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Microsoft Office User</cp:lastModifiedBy>
  <cp:revision>220</cp:revision>
  <dcterms:created xsi:type="dcterms:W3CDTF">2017-09-20T08:21:05Z</dcterms:created>
  <dcterms:modified xsi:type="dcterms:W3CDTF">2018-05-29T07:44:35Z</dcterms:modified>
  <dc:language>fr-FR</dc:language>
</cp:coreProperties>
</file>