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8"/>
  </p:notesMasterIdLst>
  <p:sldIdLst>
    <p:sldId id="256" r:id="rId3"/>
    <p:sldId id="258" r:id="rId4"/>
    <p:sldId id="257"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5" r:id="rId18"/>
    <p:sldId id="274" r:id="rId19"/>
    <p:sldId id="276" r:id="rId20"/>
    <p:sldId id="277" r:id="rId21"/>
    <p:sldId id="307" r:id="rId22"/>
    <p:sldId id="306" r:id="rId23"/>
    <p:sldId id="278" r:id="rId24"/>
    <p:sldId id="279" r:id="rId25"/>
    <p:sldId id="280" r:id="rId26"/>
    <p:sldId id="281" r:id="rId27"/>
    <p:sldId id="282" r:id="rId28"/>
    <p:sldId id="283" r:id="rId29"/>
    <p:sldId id="284" r:id="rId30"/>
    <p:sldId id="285" r:id="rId31"/>
    <p:sldId id="287"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2" r:id="rId45"/>
    <p:sldId id="304" r:id="rId46"/>
    <p:sldId id="30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609" autoAdjust="0"/>
  </p:normalViewPr>
  <p:slideViewPr>
    <p:cSldViewPr>
      <p:cViewPr>
        <p:scale>
          <a:sx n="70" d="100"/>
          <a:sy n="70" d="100"/>
        </p:scale>
        <p:origin x="-1810" y="-374"/>
      </p:cViewPr>
      <p:guideLst>
        <p:guide orient="horz" pos="2160"/>
        <p:guide pos="2880"/>
      </p:guideLst>
    </p:cSldViewPr>
  </p:slideViewPr>
  <p:notesTextViewPr>
    <p:cViewPr>
      <p:scale>
        <a:sx n="1" d="1"/>
        <a:sy n="1" d="1"/>
      </p:scale>
      <p:origin x="0" y="0"/>
    </p:cViewPr>
  </p:notesTextViewPr>
  <p:sorterViewPr>
    <p:cViewPr>
      <p:scale>
        <a:sx n="90" d="100"/>
        <a:sy n="90" d="100"/>
      </p:scale>
      <p:origin x="0" y="55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B34ED-246E-4199-89F8-530087E27014}" type="datetimeFigureOut">
              <a:rPr lang="fr-FR" smtClean="0"/>
              <a:t>30/06/2017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28790-E079-4311-AD20-33A90EF8DB39}" type="slidenum">
              <a:rPr lang="fr-FR" smtClean="0"/>
              <a:t>‹N°›</a:t>
            </a:fld>
            <a:endParaRPr lang="fr-FR"/>
          </a:p>
        </p:txBody>
      </p:sp>
    </p:spTree>
    <p:extLst>
      <p:ext uri="{BB962C8B-B14F-4D97-AF65-F5344CB8AC3E}">
        <p14:creationId xmlns:p14="http://schemas.microsoft.com/office/powerpoint/2010/main" val="59871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Période où SAFRAN est dispo, le modèle tend à reproduire des débits supérieurs aux observations. Ac ERA20CPT,les débits sont sous-estimés. En particulier, la période de hautes eaux entre 1910 et 1930 n’est pas reproduite par les simulations ERA20CPT.. La meilleure simulation demeure celle qui ne prend pas en compte les prélèvements. Insuffisant. </a:t>
            </a:r>
          </a:p>
          <a:p>
            <a:endParaRPr lang="fr-FR" altLang="fr-FR" smtClean="0">
              <a:latin typeface="Times New Roman" pitchFamily="18" charset="0"/>
              <a:ea typeface="ＭＳ Ｐゴシック" pitchFamily="34" charset="-128"/>
            </a:endParaRPr>
          </a:p>
          <a:p>
            <a:endParaRPr lang="fr-FR" altLang="fr-FR" smtClean="0">
              <a:latin typeface="Times New Roman" pitchFamily="18" charset="0"/>
              <a:ea typeface="ＭＳ Ｐゴシック" pitchFamily="34" charset="-128"/>
            </a:endParaRPr>
          </a:p>
          <a:p>
            <a:endParaRPr lang="fr-FR" altLang="fr-FR" smtClean="0">
              <a:latin typeface="Times New Roman" pitchFamily="18" charset="0"/>
              <a:ea typeface="ＭＳ Ｐゴシック" pitchFamily="34" charset="-128"/>
            </a:endParaRPr>
          </a:p>
        </p:txBody>
      </p:sp>
      <p:sp>
        <p:nvSpPr>
          <p:cNvPr id="327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7D21D1EF-5280-46F7-9D10-AF371601160D}" type="slidenum">
              <a:rPr lang="en-US" altLang="fr-FR" sz="1200">
                <a:solidFill>
                  <a:prstClr val="black"/>
                </a:solidFill>
                <a:latin typeface="Times New Roman" pitchFamily="18" charset="0"/>
              </a:rPr>
              <a:pPr/>
              <a:t>34</a:t>
            </a:fld>
            <a:endParaRPr lang="en-US" altLang="fr-FR"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Pour cela, on a utilisé la période simulée par SAFRAN (1958-nos jours) comme période de référence et on a essayé de retrouver des périodes avant 1958 qui correspondent à des périodes après 1958. </a:t>
            </a:r>
          </a:p>
          <a:p>
            <a:endParaRPr lang="fr-FR" altLang="fr-FR" smtClean="0">
              <a:latin typeface="Times New Roman" pitchFamily="18" charset="0"/>
              <a:ea typeface="ＭＳ Ｐゴシック" pitchFamily="34" charset="-128"/>
            </a:endParaRPr>
          </a:p>
          <a:p>
            <a:endParaRPr lang="fr-FR" altLang="fr-FR" smtClean="0">
              <a:latin typeface="Times New Roman" pitchFamily="18" charset="0"/>
              <a:ea typeface="ＭＳ Ｐゴシック" pitchFamily="34" charset="-128"/>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A821565A-8107-49E6-B154-3995258AD3D5}" type="slidenum">
              <a:rPr lang="en-US" altLang="fr-FR" sz="1200">
                <a:solidFill>
                  <a:prstClr val="black"/>
                </a:solidFill>
                <a:latin typeface="Times New Roman" pitchFamily="18" charset="0"/>
              </a:rPr>
              <a:pPr/>
              <a:t>35</a:t>
            </a:fld>
            <a:endParaRPr lang="en-US" altLang="fr-FR" sz="120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Pour cela, on a utilisé la période simulée par SAFRAN (1958-nos jours) comme période de référence et on a essayé de retrouver des périodes avant 1958 qui correspondent à des périodes après 1958. </a:t>
            </a:r>
          </a:p>
          <a:p>
            <a:endParaRPr lang="fr-FR" altLang="fr-FR" smtClean="0">
              <a:latin typeface="Times New Roman" pitchFamily="18" charset="0"/>
              <a:ea typeface="ＭＳ Ｐゴシック" pitchFamily="34" charset="-128"/>
            </a:endParaRPr>
          </a:p>
          <a:p>
            <a:endParaRPr lang="fr-FR" altLang="fr-FR" smtClean="0">
              <a:latin typeface="Times New Roman" pitchFamily="18" charset="0"/>
              <a:ea typeface="ＭＳ Ｐゴシック" pitchFamily="34" charset="-128"/>
            </a:endParaRPr>
          </a:p>
        </p:txBody>
      </p:sp>
      <p:sp>
        <p:nvSpPr>
          <p:cNvPr id="348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5C8137B6-9F6F-4085-AC31-ED23E6186C92}" type="slidenum">
              <a:rPr lang="en-US" altLang="fr-FR" sz="1200">
                <a:solidFill>
                  <a:prstClr val="black"/>
                </a:solidFill>
                <a:latin typeface="Times New Roman" pitchFamily="18" charset="0"/>
              </a:rPr>
              <a:pPr/>
              <a:t>36</a:t>
            </a:fld>
            <a:endParaRPr lang="en-US" altLang="fr-FR" sz="120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 GUESS 48 » meilleure que ERA20CPT. GUESS 48 converge lentement vers la simulation SAFRAN, il faut plus de 10 ans pour que les simulations se confondent, alors que les forçages sont identiques dès 1958 -&gt; forte inertie du système aquifère, importance des conditions initiales. Basses eaux des années 40-50 est reproduite par la sim « GUESS 48 » et l'impact des prélèvements sur la Beauce est moins marqué que pour ERA20CPT (niv piézo plus élevé ici)</a:t>
            </a:r>
          </a:p>
          <a:p>
            <a:endParaRPr lang="fr-FR" altLang="fr-FR" smtClean="0">
              <a:latin typeface="Times New Roman" pitchFamily="18" charset="0"/>
              <a:ea typeface="ＭＳ Ｐゴシック" pitchFamily="34" charset="-128"/>
            </a:endParaRPr>
          </a:p>
        </p:txBody>
      </p:sp>
      <p:sp>
        <p:nvSpPr>
          <p:cNvPr id="358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75C6FE5E-CA45-42C6-A62E-5B0786639E0C}" type="slidenum">
              <a:rPr lang="en-US" altLang="fr-FR" sz="1200">
                <a:solidFill>
                  <a:prstClr val="black"/>
                </a:solidFill>
                <a:latin typeface="Times New Roman" pitchFamily="18" charset="0"/>
              </a:rPr>
              <a:pPr/>
              <a:t>37</a:t>
            </a:fld>
            <a:endParaRPr lang="en-US" altLang="fr-FR" sz="120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les débits simulés par le modèle « GUESS 48 » suit globalement les mêmes variations basses fréquences que les observations.  Mais débits simulés surestimés.  À La période sèche des années 40-50 est bien reproduite par les simulations « GUESS 48 ». </a:t>
            </a:r>
          </a:p>
          <a:p>
            <a:endParaRPr lang="fr-FR" altLang="fr-FR" smtClean="0">
              <a:latin typeface="Times New Roman" pitchFamily="18" charset="0"/>
              <a:ea typeface="ＭＳ Ｐゴシック" pitchFamily="34" charset="-128"/>
            </a:endParaRPr>
          </a:p>
        </p:txBody>
      </p:sp>
      <p:sp>
        <p:nvSpPr>
          <p:cNvPr id="368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17597217-03C7-4478-BACF-48F4127D403A}" type="slidenum">
              <a:rPr lang="en-US" altLang="fr-FR" sz="1200">
                <a:solidFill>
                  <a:prstClr val="black"/>
                </a:solidFill>
                <a:latin typeface="Times New Roman" pitchFamily="18" charset="0"/>
              </a:rPr>
              <a:pPr/>
              <a:t>38</a:t>
            </a:fld>
            <a:endParaRPr lang="en-US" altLang="fr-FR" sz="120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Pas bcp de contrastes </a:t>
            </a: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2D92BE23-7D33-4441-93A9-0AA78702B8FE}" type="slidenum">
              <a:rPr lang="en-US" altLang="fr-FR" sz="1200">
                <a:solidFill>
                  <a:prstClr val="black"/>
                </a:solidFill>
                <a:latin typeface="Times New Roman" pitchFamily="18" charset="0"/>
              </a:rPr>
              <a:pPr/>
              <a:t>39</a:t>
            </a:fld>
            <a:endParaRPr lang="en-US" altLang="fr-FR" sz="120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a typeface="ＭＳ Ｐゴシック" pitchFamily="34" charset="-128"/>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1D5FC723-D442-4A38-848E-F2AEF3F84E70}" type="slidenum">
              <a:rPr lang="en-US" altLang="fr-FR" sz="1200">
                <a:solidFill>
                  <a:prstClr val="black"/>
                </a:solidFill>
                <a:latin typeface="Times New Roman" pitchFamily="18" charset="0"/>
              </a:rPr>
              <a:pPr/>
              <a:t>40</a:t>
            </a:fld>
            <a:endParaRPr lang="en-US" altLang="fr-FR" sz="120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Times New Roman" pitchFamily="18" charset="0"/>
                <a:ea typeface="ＭＳ Ｐゴシック" pitchFamily="34" charset="-128"/>
              </a:rPr>
              <a:t>Perspectives : réanalyse ciblée sur la Seine (rémy bonnet) intègre des infos pas de temps journaliers -&gt; meilleur flux de drainage. </a:t>
            </a:r>
          </a:p>
          <a:p>
            <a:r>
              <a:rPr lang="fr-FR" altLang="fr-FR" smtClean="0">
                <a:latin typeface="Times New Roman" pitchFamily="18" charset="0"/>
                <a:ea typeface="ＭＳ Ｐゴシック" pitchFamily="34" charset="-128"/>
              </a:rPr>
              <a:t>Tirer une méthode pr exploiter données anciennes piézo</a:t>
            </a:r>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DE10D39B-4E8F-4A38-AD9C-3FA97DED7EEC}" type="slidenum">
              <a:rPr lang="en-US" altLang="fr-FR" sz="1200">
                <a:solidFill>
                  <a:prstClr val="black"/>
                </a:solidFill>
                <a:latin typeface="Times New Roman" pitchFamily="18" charset="0"/>
              </a:rPr>
              <a:pPr/>
              <a:t>41</a:t>
            </a:fld>
            <a:endParaRPr lang="en-US" altLang="fr-FR" sz="120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F4602426-B990-4303-88AC-7935A2EAA5BD}" type="slidenum">
              <a:rPr lang="en-US" altLang="fr-FR" sz="1200">
                <a:solidFill>
                  <a:prstClr val="black"/>
                </a:solidFill>
                <a:latin typeface="Times New Roman" pitchFamily="18" charset="0"/>
              </a:rPr>
              <a:pPr/>
              <a:t>28</a:t>
            </a:fld>
            <a:endParaRPr lang="en-US" altLang="fr-FR" sz="1200">
              <a:solidFill>
                <a:prstClr val="black"/>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96A2AF01-6835-4FD5-9E96-DFA34AB24B09}" type="slidenum">
              <a:rPr lang="en-US" altLang="fr-FR" sz="1200">
                <a:solidFill>
                  <a:prstClr val="black"/>
                </a:solidFill>
                <a:latin typeface="Times New Roman" pitchFamily="18" charset="0"/>
              </a:rPr>
              <a:pPr/>
              <a:t>29</a:t>
            </a:fld>
            <a:endParaRPr lang="en-US" altLang="fr-FR" sz="1200">
              <a:solidFill>
                <a:prstClr val="black"/>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8C52B5BE-A730-44C0-8B94-20771F071C98}" type="slidenum">
              <a:rPr lang="en-US" altLang="fr-FR" sz="1200">
                <a:solidFill>
                  <a:prstClr val="black"/>
                </a:solidFill>
                <a:latin typeface="Times New Roman" pitchFamily="18" charset="0"/>
              </a:rPr>
              <a:pPr/>
              <a:t>30</a:t>
            </a:fld>
            <a:endParaRPr lang="en-US" altLang="fr-FR" sz="120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5F2AF56F-60A4-4E58-BCBB-C8C27960DDD0}" type="slidenum">
              <a:rPr lang="en-US" altLang="fr-FR" sz="1200">
                <a:solidFill>
                  <a:prstClr val="black"/>
                </a:solidFill>
                <a:latin typeface="Times New Roman" pitchFamily="18" charset="0"/>
              </a:rPr>
              <a:pPr/>
              <a:t>31</a:t>
            </a:fld>
            <a:endParaRPr lang="en-US" altLang="fr-FR" sz="1200">
              <a:solidFill>
                <a:prstClr val="black"/>
              </a:solidFill>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Times New Roman" pitchFamily="18" charset="0"/>
                <a:ea typeface="ＭＳ Ｐゴシック" pitchFamily="34" charset="-128"/>
              </a:rPr>
              <a:t>Introduire piézo</a:t>
            </a:r>
          </a:p>
          <a:p>
            <a:pPr eaLnBrk="1" hangingPunct="1"/>
            <a:r>
              <a:rPr lang="fr-FR" altLang="fr-FR" smtClean="0">
                <a:latin typeface="Times New Roman" pitchFamily="18" charset="0"/>
                <a:ea typeface="ＭＳ Ｐゴシック" pitchFamily="34" charset="-128"/>
              </a:rPr>
              <a:t>suivi rétrospectif longue durée et pour des prévisions à courte échéance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2CDDACE9-40E3-49ED-89B0-591F6553055D}" type="slidenum">
              <a:rPr lang="en-US" altLang="fr-FR" sz="1200">
                <a:solidFill>
                  <a:prstClr val="black"/>
                </a:solidFill>
                <a:latin typeface="Times New Roman" pitchFamily="18" charset="0"/>
              </a:rPr>
              <a:pPr/>
              <a:t>32</a:t>
            </a:fld>
            <a:endParaRPr lang="en-US" altLang="fr-FR" sz="1200">
              <a:solidFill>
                <a:prstClr val="black"/>
              </a:solidFill>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Times New Roman" pitchFamily="18" charset="0"/>
                <a:ea typeface="ＭＳ Ｐゴシック" pitchFamily="34" charset="-128"/>
              </a:rPr>
              <a:t>Flux relativement similaires entre les deux modèles, MAIS différences de drainage en particulier au niveau des bassins parisien et aquitain. Au niveau du bassin de la Seine, les différences de drainage peuvent atteindre 35 à 40%.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ln/>
        </p:spPr>
        <p:txBody>
          <a:bodyPr/>
          <a:lstStyle/>
          <a:p>
            <a:pPr marL="228600" indent="-228600">
              <a:buFontTx/>
              <a:buAutoNum type="arabicParenR"/>
              <a:defRPr/>
            </a:pPr>
            <a:r>
              <a:rPr lang="fr-FR" dirty="0" smtClean="0">
                <a:latin typeface="Times New Roman" pitchFamily="18" charset="0"/>
                <a:ea typeface="ＭＳ Ｐゴシック" pitchFamily="34" charset="-128"/>
              </a:rPr>
              <a:t>Dynamique SAFRAN ok 2) Bleu : ERA20CPT </a:t>
            </a:r>
            <a:r>
              <a:rPr lang="fr-FR" dirty="0" err="1" smtClean="0">
                <a:latin typeface="Times New Roman" pitchFamily="18" charset="0"/>
                <a:ea typeface="ＭＳ Ｐゴシック" pitchFamily="34" charset="-128"/>
              </a:rPr>
              <a:t>prelev</a:t>
            </a:r>
            <a:r>
              <a:rPr lang="fr-FR" dirty="0" smtClean="0">
                <a:latin typeface="Times New Roman" pitchFamily="18" charset="0"/>
                <a:ea typeface="ＭＳ Ｐゴシック" pitchFamily="34" charset="-128"/>
              </a:rPr>
              <a:t> </a:t>
            </a:r>
            <a:r>
              <a:rPr lang="fr-FR" dirty="0" err="1" smtClean="0">
                <a:latin typeface="Times New Roman" pitchFamily="18" charset="0"/>
                <a:ea typeface="ＭＳ Ｐゴシック" pitchFamily="34" charset="-128"/>
              </a:rPr>
              <a:t>cst</a:t>
            </a:r>
            <a:r>
              <a:rPr lang="fr-FR" dirty="0" smtClean="0">
                <a:latin typeface="Times New Roman" pitchFamily="18" charset="0"/>
                <a:ea typeface="ＭＳ Ｐゴシック" pitchFamily="34" charset="-128"/>
              </a:rPr>
              <a:t> imposés égaux aux </a:t>
            </a:r>
            <a:r>
              <a:rPr lang="fr-FR" dirty="0" err="1" smtClean="0">
                <a:latin typeface="Times New Roman" pitchFamily="18" charset="0"/>
                <a:ea typeface="ＭＳ Ｐゴシック" pitchFamily="34" charset="-128"/>
              </a:rPr>
              <a:t>prelv</a:t>
            </a:r>
            <a:r>
              <a:rPr lang="fr-FR" dirty="0" smtClean="0">
                <a:latin typeface="Times New Roman" pitchFamily="18" charset="0"/>
                <a:ea typeface="ＭＳ Ｐゴシック" pitchFamily="34" charset="-128"/>
              </a:rPr>
              <a:t> actuels. 3) Vert : ERA20CPT sans </a:t>
            </a:r>
            <a:r>
              <a:rPr lang="fr-FR" dirty="0" err="1" smtClean="0">
                <a:latin typeface="Times New Roman" pitchFamily="18" charset="0"/>
                <a:ea typeface="ＭＳ Ｐゴシック" pitchFamily="34" charset="-128"/>
              </a:rPr>
              <a:t>prelev</a:t>
            </a:r>
            <a:r>
              <a:rPr lang="fr-FR" dirty="0" smtClean="0">
                <a:latin typeface="Times New Roman" pitchFamily="18" charset="0"/>
                <a:ea typeface="ＭＳ Ｐゴシック" pitchFamily="34" charset="-128"/>
              </a:rPr>
              <a:t>. </a:t>
            </a:r>
          </a:p>
          <a:p>
            <a:pPr marL="228600" indent="-228600">
              <a:defRPr/>
            </a:pPr>
            <a:r>
              <a:rPr lang="fr-FR" dirty="0" smtClean="0">
                <a:latin typeface="Times New Roman" pitchFamily="18" charset="0"/>
                <a:ea typeface="ＭＳ Ｐゴシック" pitchFamily="34" charset="-128"/>
              </a:rPr>
              <a:t>L</a:t>
            </a:r>
            <a:r>
              <a:rPr lang="fr-FR" dirty="0" smtClean="0"/>
              <a:t>a charge piézométrique reproduite par les simulations basées sur ERA20CPT est globalement très sous-estimée à </a:t>
            </a:r>
            <a:r>
              <a:rPr lang="fr-FR" dirty="0" err="1" smtClean="0"/>
              <a:t>Toury</a:t>
            </a:r>
            <a:endParaRPr lang="fr-FR" dirty="0" smtClean="0">
              <a:latin typeface="Times New Roman" pitchFamily="18" charset="0"/>
              <a:ea typeface="ＭＳ Ｐゴシック" pitchFamily="34" charset="-128"/>
            </a:endParaRPr>
          </a:p>
          <a:p>
            <a:pPr>
              <a:defRPr/>
            </a:pPr>
            <a:r>
              <a:rPr lang="fr-FR" dirty="0" smtClean="0"/>
              <a:t>La simulation avec des prélèvements constants exagère l’effondrement de la nappe à partir des années 50, ce qui est moins visible sur la </a:t>
            </a:r>
            <a:r>
              <a:rPr lang="fr-FR" dirty="0" err="1" smtClean="0"/>
              <a:t>sim</a:t>
            </a:r>
            <a:r>
              <a:rPr lang="fr-FR" dirty="0" smtClean="0"/>
              <a:t> sans </a:t>
            </a:r>
            <a:r>
              <a:rPr lang="fr-FR" dirty="0" err="1" smtClean="0"/>
              <a:t>prélèv</a:t>
            </a:r>
            <a:endParaRPr lang="fr-FR" dirty="0" smtClean="0">
              <a:latin typeface="Times New Roman" pitchFamily="18" charset="0"/>
              <a:ea typeface="ＭＳ Ｐゴシック" pitchFamily="34" charset="-128"/>
            </a:endParaRPr>
          </a:p>
          <a:p>
            <a:pPr>
              <a:defRPr/>
            </a:pPr>
            <a:endParaRPr lang="fr-FR" dirty="0" smtClean="0">
              <a:latin typeface="Times New Roman" pitchFamily="18" charset="0"/>
              <a:ea typeface="ＭＳ Ｐゴシック" pitchFamily="34" charset="-128"/>
            </a:endParaRP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358ED453-7C8F-482C-A42D-39D54FB4F38A}" type="slidenum">
              <a:rPr lang="en-US" altLang="fr-FR" sz="1200">
                <a:solidFill>
                  <a:prstClr val="black"/>
                </a:solidFill>
                <a:latin typeface="Times New Roman" pitchFamily="18" charset="0"/>
              </a:rPr>
              <a:pPr/>
              <a:t>33</a:t>
            </a:fld>
            <a:endParaRPr lang="en-US" altLang="fr-FR" sz="120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54174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238368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91219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rot="10800000">
            <a:off x="-150" y="5542232"/>
            <a:ext cx="9144000" cy="368800"/>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150" y="2"/>
            <a:ext cx="9144000" cy="55423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685803" y="3366968"/>
            <a:ext cx="5309699" cy="1546399"/>
          </a:xfrm>
          <a:prstGeom prst="rect">
            <a:avLst/>
          </a:prstGeom>
        </p:spPr>
        <p:txBody>
          <a:bodyPr lIns="91425" tIns="91425" rIns="91425" bIns="91425" anchor="b" anchorCtr="0"/>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a:endParaRPr/>
          </a:p>
        </p:txBody>
      </p:sp>
    </p:spTree>
    <p:extLst>
      <p:ext uri="{BB962C8B-B14F-4D97-AF65-F5344CB8AC3E}">
        <p14:creationId xmlns:p14="http://schemas.microsoft.com/office/powerpoint/2010/main" val="198249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6" name="Shape 26"/>
          <p:cNvSpPr/>
          <p:nvPr/>
        </p:nvSpPr>
        <p:spPr>
          <a:xfrm flipH="1">
            <a:off x="-74" y="2"/>
            <a:ext cx="669599" cy="68579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74" y="2"/>
            <a:ext cx="669599" cy="151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844425" y="7465"/>
            <a:ext cx="3552600" cy="1519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844425" y="2050769"/>
            <a:ext cx="5169000" cy="4517199"/>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sldNum" idx="12"/>
          </p:nvPr>
        </p:nvSpPr>
        <p:spPr>
          <a:xfrm>
            <a:off x="-75" y="2"/>
            <a:ext cx="669599" cy="1519999"/>
          </a:xfrm>
          <a:prstGeom prst="rect">
            <a:avLst/>
          </a:prstGeom>
        </p:spPr>
        <p:txBody>
          <a:bodyPr lIns="91425" tIns="91425" rIns="91425" bIns="91425" anchor="b" anchorCtr="0">
            <a:noAutofit/>
          </a:bodyPr>
          <a:lstStyle/>
          <a:p>
            <a:pPr lvl="0">
              <a:spcBef>
                <a:spcPts val="0"/>
              </a:spcBef>
              <a:buNone/>
            </a:pPr>
            <a:fld id="{00000000-1234-1234-1234-123412341234}" type="slidenum">
              <a:rPr lang="en"/>
              <a:pPr lvl="0">
                <a:spcBef>
                  <a:spcPts val="0"/>
                </a:spcBef>
                <a:buNone/>
              </a:pPr>
              <a:t>‹N°›</a:t>
            </a:fld>
            <a:endParaRPr lang="en"/>
          </a:p>
        </p:txBody>
      </p:sp>
    </p:spTree>
    <p:extLst>
      <p:ext uri="{BB962C8B-B14F-4D97-AF65-F5344CB8AC3E}">
        <p14:creationId xmlns:p14="http://schemas.microsoft.com/office/powerpoint/2010/main" val="63995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2"/>
          <p:cNvSpPr>
            <a:spLocks noGrp="1" noChangeArrowheads="1"/>
          </p:cNvSpPr>
          <p:nvPr>
            <p:ph type="sldNum" sz="quarter" idx="10"/>
          </p:nvPr>
        </p:nvSpPr>
        <p:spPr>
          <a:ln/>
        </p:spPr>
        <p:txBody>
          <a:bodyPr/>
          <a:lstStyle>
            <a:lvl1pPr>
              <a:defRPr/>
            </a:lvl1pPr>
          </a:lstStyle>
          <a:p>
            <a:pPr>
              <a:defRPr/>
            </a:pPr>
            <a:fld id="{7016B086-6347-4841-9F16-43668020D2BC}"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2799243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sldNum" sz="quarter" idx="10"/>
          </p:nvPr>
        </p:nvSpPr>
        <p:spPr>
          <a:ln/>
        </p:spPr>
        <p:txBody>
          <a:bodyPr/>
          <a:lstStyle>
            <a:lvl1pPr>
              <a:defRPr/>
            </a:lvl1pPr>
          </a:lstStyle>
          <a:p>
            <a:pPr>
              <a:defRPr/>
            </a:pPr>
            <a:fld id="{1D7B92E0-86F3-4003-85A1-AAC57B23F823}"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2219606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5874CD9E-7744-4D82-9B37-53F3F3BBB081}"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0203719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240088" y="0"/>
            <a:ext cx="2874962" cy="47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267450" y="0"/>
            <a:ext cx="2876550" cy="47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
          <p:cNvSpPr>
            <a:spLocks noGrp="1" noChangeArrowheads="1"/>
          </p:cNvSpPr>
          <p:nvPr>
            <p:ph type="sldNum" sz="quarter" idx="10"/>
          </p:nvPr>
        </p:nvSpPr>
        <p:spPr>
          <a:ln/>
        </p:spPr>
        <p:txBody>
          <a:bodyPr/>
          <a:lstStyle>
            <a:lvl1pPr>
              <a:defRPr/>
            </a:lvl1pPr>
          </a:lstStyle>
          <a:p>
            <a:pPr>
              <a:defRPr/>
            </a:pPr>
            <a:fld id="{07B86A68-297C-4079-8C32-87E41F799B20}"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645848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
          <p:cNvSpPr>
            <a:spLocks noGrp="1" noChangeArrowheads="1"/>
          </p:cNvSpPr>
          <p:nvPr>
            <p:ph type="sldNum" sz="quarter" idx="10"/>
          </p:nvPr>
        </p:nvSpPr>
        <p:spPr>
          <a:ln/>
        </p:spPr>
        <p:txBody>
          <a:bodyPr/>
          <a:lstStyle>
            <a:lvl1pPr>
              <a:defRPr/>
            </a:lvl1pPr>
          </a:lstStyle>
          <a:p>
            <a:pPr>
              <a:defRPr/>
            </a:pPr>
            <a:fld id="{C06ED4ED-6506-4C1F-9C44-CD6310939591}"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8433975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a:spLocks noGrp="1" noChangeArrowheads="1"/>
          </p:cNvSpPr>
          <p:nvPr>
            <p:ph type="sldNum" sz="quarter" idx="10"/>
          </p:nvPr>
        </p:nvSpPr>
        <p:spPr>
          <a:ln/>
        </p:spPr>
        <p:txBody>
          <a:bodyPr/>
          <a:lstStyle>
            <a:lvl1pPr>
              <a:defRPr/>
            </a:lvl1pPr>
          </a:lstStyle>
          <a:p>
            <a:pPr>
              <a:defRPr/>
            </a:pPr>
            <a:fld id="{B27EB8EF-CD11-4F16-813A-086761161DE0}"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0274162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189734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CC2C8CC-312D-464C-BE03-50C589565695}"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536607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C5BD1F4-8EB5-439E-9650-FF04AB62D487}"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33258785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FBB640D-122C-40FC-A88A-0C6A2724C8EF}"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7363777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sldNum" sz="quarter" idx="10"/>
          </p:nvPr>
        </p:nvSpPr>
        <p:spPr>
          <a:ln/>
        </p:spPr>
        <p:txBody>
          <a:bodyPr/>
          <a:lstStyle>
            <a:lvl1pPr>
              <a:defRPr/>
            </a:lvl1pPr>
          </a:lstStyle>
          <a:p>
            <a:pPr>
              <a:defRPr/>
            </a:pPr>
            <a:fld id="{F1201BA5-EC21-4EF2-9070-C22D58419379}"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34709720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762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0"/>
            <a:ext cx="6705600" cy="47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
          <p:cNvSpPr>
            <a:spLocks noGrp="1" noChangeArrowheads="1"/>
          </p:cNvSpPr>
          <p:nvPr>
            <p:ph type="sldNum" sz="quarter" idx="10"/>
          </p:nvPr>
        </p:nvSpPr>
        <p:spPr>
          <a:ln/>
        </p:spPr>
        <p:txBody>
          <a:bodyPr/>
          <a:lstStyle>
            <a:lvl1pPr>
              <a:defRPr/>
            </a:lvl1pPr>
          </a:lstStyle>
          <a:p>
            <a:pPr>
              <a:defRPr/>
            </a:pPr>
            <a:fld id="{5CFCD12C-9BBF-4C41-A181-1567DEF0F0E3}"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837983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5501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CA85291-ACE1-4EED-BBFB-FC8EEF0505C3}"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229436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A85291-ACE1-4EED-BBFB-FC8EEF0505C3}" type="datetimeFigureOut">
              <a:rPr lang="fr-FR" smtClean="0"/>
              <a:t>30/06/2017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271964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CA85291-ACE1-4EED-BBFB-FC8EEF0505C3}" type="datetimeFigureOut">
              <a:rPr lang="fr-FR" smtClean="0"/>
              <a:t>30/06/2017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94692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A85291-ACE1-4EED-BBFB-FC8EEF0505C3}" type="datetimeFigureOut">
              <a:rPr lang="fr-FR" smtClean="0"/>
              <a:t>30/06/2017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3481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CA85291-ACE1-4EED-BBFB-FC8EEF0505C3}"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133412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CA85291-ACE1-4EED-BBFB-FC8EEF0505C3}"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63B0F-227E-45F0-BED9-0F9A85CFD000}" type="slidenum">
              <a:rPr lang="fr-FR" smtClean="0"/>
              <a:t>‹N°›</a:t>
            </a:fld>
            <a:endParaRPr lang="fr-FR"/>
          </a:p>
        </p:txBody>
      </p:sp>
    </p:spTree>
    <p:extLst>
      <p:ext uri="{BB962C8B-B14F-4D97-AF65-F5344CB8AC3E}">
        <p14:creationId xmlns:p14="http://schemas.microsoft.com/office/powerpoint/2010/main" val="33622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85291-ACE1-4EED-BBFB-FC8EEF0505C3}" type="datetimeFigureOut">
              <a:rPr lang="fr-FR" smtClean="0"/>
              <a:t>30/06/2017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63B0F-227E-45F0-BED9-0F9A85CFD000}" type="slidenum">
              <a:rPr lang="fr-FR" smtClean="0"/>
              <a:t>‹N°›</a:t>
            </a:fld>
            <a:endParaRPr lang="fr-FR"/>
          </a:p>
        </p:txBody>
      </p:sp>
    </p:spTree>
    <p:extLst>
      <p:ext uri="{BB962C8B-B14F-4D97-AF65-F5344CB8AC3E}">
        <p14:creationId xmlns:p14="http://schemas.microsoft.com/office/powerpoint/2010/main" val="204414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6D6DA7"/>
            </a:gs>
          </a:gsLst>
          <a:lin ang="5400000" scaled="1"/>
        </a:gradFill>
        <a:effectLst/>
      </p:bgPr>
    </p:bg>
    <p:spTree>
      <p:nvGrpSpPr>
        <p:cNvPr id="1" name=""/>
        <p:cNvGrpSpPr/>
        <p:nvPr/>
      </p:nvGrpSpPr>
      <p:grpSpPr>
        <a:xfrm>
          <a:off x="0" y="0"/>
          <a:ext cx="0" cy="0"/>
          <a:chOff x="0" y="0"/>
          <a:chExt cx="0" cy="0"/>
        </a:xfrm>
      </p:grpSpPr>
      <p:sp>
        <p:nvSpPr>
          <p:cNvPr id="450566" name="Rectangle 6"/>
          <p:cNvSpPr>
            <a:spLocks noChangeArrowheads="1"/>
          </p:cNvSpPr>
          <p:nvPr userDrawn="1"/>
        </p:nvSpPr>
        <p:spPr bwMode="auto">
          <a:xfrm>
            <a:off x="0" y="0"/>
            <a:ext cx="9144000" cy="474663"/>
          </a:xfrm>
          <a:prstGeom prst="rect">
            <a:avLst/>
          </a:prstGeom>
          <a:solidFill>
            <a:srgbClr val="6699FF"/>
          </a:solidFill>
          <a:ln w="9525">
            <a:noFill/>
            <a:miter lim="800000"/>
            <a:headEnd/>
            <a:tailEnd/>
          </a:ln>
          <a:effectLst/>
        </p:spPr>
        <p:txBody>
          <a:bodyPr wrap="none" anchor="ctr"/>
          <a:lstStyle/>
          <a:p>
            <a:pPr eaLnBrk="0" fontAlgn="base" hangingPunct="0">
              <a:spcBef>
                <a:spcPct val="0"/>
              </a:spcBef>
              <a:spcAft>
                <a:spcPct val="0"/>
              </a:spcAft>
              <a:defRPr/>
            </a:pPr>
            <a:endParaRPr lang="en-CA" sz="2000">
              <a:solidFill>
                <a:srgbClr val="FFFFFF"/>
              </a:solidFill>
              <a:latin typeface="Comic Sans MS" charset="0"/>
              <a:ea typeface="ＭＳ Ｐゴシック" charset="-128"/>
            </a:endParaRPr>
          </a:p>
        </p:txBody>
      </p:sp>
      <p:sp>
        <p:nvSpPr>
          <p:cNvPr id="1027" name="Rectangle 5"/>
          <p:cNvSpPr>
            <a:spLocks noGrp="1" noChangeArrowheads="1"/>
          </p:cNvSpPr>
          <p:nvPr>
            <p:ph type="body" idx="1"/>
          </p:nvPr>
        </p:nvSpPr>
        <p:spPr bwMode="auto">
          <a:xfrm>
            <a:off x="3240088" y="0"/>
            <a:ext cx="59039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p:txBody>
      </p:sp>
      <p:sp>
        <p:nvSpPr>
          <p:cNvPr id="450562" name="Rectangle 2"/>
          <p:cNvSpPr>
            <a:spLocks noGrp="1" noChangeArrowheads="1"/>
          </p:cNvSpPr>
          <p:nvPr>
            <p:ph type="sldNum" sz="quarter" idx="4"/>
          </p:nvPr>
        </p:nvSpPr>
        <p:spPr bwMode="auto">
          <a:xfrm>
            <a:off x="7131050" y="64277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1">
                <a:latin typeface="Times New Roman" charset="0"/>
                <a:ea typeface="ＭＳ Ｐゴシック" charset="-128"/>
              </a:defRPr>
            </a:lvl1pPr>
          </a:lstStyle>
          <a:p>
            <a:pPr fontAlgn="base">
              <a:spcBef>
                <a:spcPct val="0"/>
              </a:spcBef>
              <a:spcAft>
                <a:spcPct val="0"/>
              </a:spcAft>
              <a:defRPr/>
            </a:pPr>
            <a:fld id="{8C0441F8-AEE6-4B67-A9AB-6CC905E0061F}" type="slidenum">
              <a:rPr lang="en-US" sz="2000">
                <a:solidFill>
                  <a:srgbClr val="FFFFFF"/>
                </a:solidFill>
              </a:rPr>
              <a:pPr fontAlgn="base">
                <a:spcBef>
                  <a:spcPct val="0"/>
                </a:spcBef>
                <a:spcAft>
                  <a:spcPct val="0"/>
                </a:spcAft>
                <a:defRPr/>
              </a:pPr>
              <a:t>‹N°›</a:t>
            </a:fld>
            <a:endParaRPr lang="en-US" sz="2000">
              <a:solidFill>
                <a:srgbClr val="FFFFFF"/>
              </a:solidFill>
            </a:endParaRPr>
          </a:p>
        </p:txBody>
      </p:sp>
      <p:sp>
        <p:nvSpPr>
          <p:cNvPr id="1029" name="Rectangle 4"/>
          <p:cNvSpPr>
            <a:spLocks noGrp="1" noChangeArrowheads="1"/>
          </p:cNvSpPr>
          <p:nvPr>
            <p:ph type="title"/>
          </p:nvPr>
        </p:nvSpPr>
        <p:spPr bwMode="auto">
          <a:xfrm>
            <a:off x="0" y="0"/>
            <a:ext cx="61928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Click to edit Master title style</a:t>
            </a:r>
          </a:p>
        </p:txBody>
      </p:sp>
      <p:sp>
        <p:nvSpPr>
          <p:cNvPr id="450567" name="Line 7"/>
          <p:cNvSpPr>
            <a:spLocks noChangeShapeType="1"/>
          </p:cNvSpPr>
          <p:nvPr userDrawn="1"/>
        </p:nvSpPr>
        <p:spPr bwMode="auto">
          <a:xfrm>
            <a:off x="0" y="476250"/>
            <a:ext cx="9144000" cy="0"/>
          </a:xfrm>
          <a:prstGeom prst="line">
            <a:avLst/>
          </a:prstGeom>
          <a:noFill/>
          <a:ln w="50800">
            <a:solidFill>
              <a:schemeClr val="bg1"/>
            </a:solidFill>
            <a:round/>
            <a:headEnd/>
            <a:tailEnd/>
          </a:ln>
          <a:effectLst/>
        </p:spPr>
        <p:txBody>
          <a:bodyPr wrap="none"/>
          <a:lstStyle/>
          <a:p>
            <a:pPr eaLnBrk="0" fontAlgn="base" hangingPunct="0">
              <a:spcBef>
                <a:spcPct val="0"/>
              </a:spcBef>
              <a:spcAft>
                <a:spcPct val="0"/>
              </a:spcAft>
              <a:defRPr/>
            </a:pPr>
            <a:endParaRPr lang="en-CA" sz="2000">
              <a:solidFill>
                <a:srgbClr val="FFFFFF"/>
              </a:solidFill>
              <a:latin typeface="Comic Sans MS" charset="0"/>
              <a:ea typeface="ＭＳ Ｐゴシック" pitchFamily="34" charset="-128"/>
            </a:endParaRPr>
          </a:p>
        </p:txBody>
      </p:sp>
    </p:spTree>
    <p:extLst>
      <p:ext uri="{BB962C8B-B14F-4D97-AF65-F5344CB8AC3E}">
        <p14:creationId xmlns:p14="http://schemas.microsoft.com/office/powerpoint/2010/main" val="36673581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hdr="0" ftr="0" dt="0"/>
  <p:txStyles>
    <p:titleStyle>
      <a:lvl1pPr algn="l" rtl="0" eaLnBrk="0" fontAlgn="base" hangingPunct="0">
        <a:spcBef>
          <a:spcPct val="0"/>
        </a:spcBef>
        <a:spcAft>
          <a:spcPct val="0"/>
        </a:spcAft>
        <a:defRPr sz="30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chemeClr val="bg1"/>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000" b="1">
          <a:solidFill>
            <a:schemeClr val="bg1"/>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000" b="1">
          <a:solidFill>
            <a:schemeClr val="bg1"/>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000" b="1">
          <a:solidFill>
            <a:schemeClr val="bg1"/>
          </a:solidFill>
          <a:latin typeface="Times New Roman" charset="0"/>
          <a:ea typeface="ＭＳ Ｐゴシック" charset="-128"/>
          <a:cs typeface="ＭＳ Ｐゴシック" charset="-128"/>
        </a:defRPr>
      </a:lvl5pPr>
      <a:lvl6pPr marL="457200" algn="l" rtl="0" fontAlgn="base">
        <a:spcBef>
          <a:spcPct val="0"/>
        </a:spcBef>
        <a:spcAft>
          <a:spcPct val="0"/>
        </a:spcAft>
        <a:defRPr sz="3000" b="1">
          <a:solidFill>
            <a:schemeClr val="bg1"/>
          </a:solidFill>
          <a:latin typeface="Times New Roman" charset="0"/>
        </a:defRPr>
      </a:lvl6pPr>
      <a:lvl7pPr marL="914400" algn="l" rtl="0" fontAlgn="base">
        <a:spcBef>
          <a:spcPct val="0"/>
        </a:spcBef>
        <a:spcAft>
          <a:spcPct val="0"/>
        </a:spcAft>
        <a:defRPr sz="3000" b="1">
          <a:solidFill>
            <a:schemeClr val="bg1"/>
          </a:solidFill>
          <a:latin typeface="Times New Roman" charset="0"/>
        </a:defRPr>
      </a:lvl7pPr>
      <a:lvl8pPr marL="1371600" algn="l" rtl="0" fontAlgn="base">
        <a:spcBef>
          <a:spcPct val="0"/>
        </a:spcBef>
        <a:spcAft>
          <a:spcPct val="0"/>
        </a:spcAft>
        <a:defRPr sz="3000" b="1">
          <a:solidFill>
            <a:schemeClr val="bg1"/>
          </a:solidFill>
          <a:latin typeface="Times New Roman" charset="0"/>
        </a:defRPr>
      </a:lvl8pPr>
      <a:lvl9pPr marL="1828800" algn="l" rtl="0" fontAlgn="base">
        <a:spcBef>
          <a:spcPct val="0"/>
        </a:spcBef>
        <a:spcAft>
          <a:spcPct val="0"/>
        </a:spcAft>
        <a:defRPr sz="3000" b="1">
          <a:solidFill>
            <a:schemeClr val="bg1"/>
          </a:solidFill>
          <a:latin typeface="Times New Roman" charset="0"/>
        </a:defRPr>
      </a:lvl9pPr>
    </p:titleStyle>
    <p:bodyStyle>
      <a:lvl1pPr marL="342900" indent="-342900" algn="r" rtl="0" eaLnBrk="0" fontAlgn="base" hangingPunct="0">
        <a:spcBef>
          <a:spcPct val="20000"/>
        </a:spcBef>
        <a:spcAft>
          <a:spcPct val="0"/>
        </a:spcAft>
        <a:defRPr sz="2400" b="1" i="1">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24744"/>
            <a:ext cx="8604448" cy="4247317"/>
          </a:xfrm>
          <a:prstGeom prst="rect">
            <a:avLst/>
          </a:prstGeom>
          <a:noFill/>
        </p:spPr>
        <p:txBody>
          <a:bodyPr wrap="square" rtlCol="0">
            <a:spAutoFit/>
          </a:bodyPr>
          <a:lstStyle/>
          <a:p>
            <a:pPr marL="342900" indent="-342900">
              <a:buFont typeface="+mj-lt"/>
              <a:buAutoNum type="arabicPeriod"/>
            </a:pPr>
            <a:r>
              <a:rPr lang="fr-FR" dirty="0"/>
              <a:t>Point administratif sur le projet: clôture de la 1ere phase, lancement de la seconde </a:t>
            </a:r>
            <a:endParaRPr lang="fr-FR" dirty="0" smtClean="0"/>
          </a:p>
          <a:p>
            <a:pPr marL="342900" indent="-342900">
              <a:buFont typeface="+mj-lt"/>
              <a:buAutoNum type="arabicPeriod"/>
            </a:pPr>
            <a:r>
              <a:rPr lang="fr-FR" dirty="0" smtClean="0"/>
              <a:t>Point </a:t>
            </a:r>
            <a:r>
              <a:rPr lang="fr-FR" dirty="0"/>
              <a:t>sur le rapport de fin de phase et l'état d'avancement de la structure </a:t>
            </a:r>
            <a:endParaRPr lang="fr-FR" dirty="0" smtClean="0"/>
          </a:p>
          <a:p>
            <a:pPr marL="342900" indent="-342900">
              <a:buFont typeface="+mj-lt"/>
              <a:buAutoNum type="arabicPeriod"/>
            </a:pPr>
            <a:r>
              <a:rPr lang="fr-FR" dirty="0" smtClean="0"/>
              <a:t>Zooms sur les études associées en cours:</a:t>
            </a:r>
          </a:p>
          <a:p>
            <a:pPr marL="800100" lvl="1" indent="-342900">
              <a:buFont typeface="+mj-lt"/>
              <a:buAutoNum type="alphaLcParenR"/>
            </a:pPr>
            <a:r>
              <a:rPr lang="fr-FR" dirty="0" smtClean="0"/>
              <a:t>développement aquifère de Socle (Quentin Courtois)</a:t>
            </a:r>
            <a:endParaRPr lang="fr-FR" dirty="0"/>
          </a:p>
          <a:p>
            <a:pPr marL="800100" lvl="1" indent="-342900">
              <a:buFont typeface="+mj-lt"/>
              <a:buAutoNum type="alphaLcParenR"/>
            </a:pPr>
            <a:r>
              <a:rPr lang="fr-FR" dirty="0" smtClean="0"/>
              <a:t>étude d'impact changement climatique (</a:t>
            </a:r>
            <a:r>
              <a:rPr lang="fr-FR" dirty="0" err="1" smtClean="0"/>
              <a:t>Ryma</a:t>
            </a:r>
            <a:r>
              <a:rPr lang="fr-FR" dirty="0" smtClean="0"/>
              <a:t> </a:t>
            </a:r>
            <a:r>
              <a:rPr lang="fr-FR" dirty="0" err="1" smtClean="0"/>
              <a:t>Aissat</a:t>
            </a:r>
            <a:r>
              <a:rPr lang="fr-FR" dirty="0" smtClean="0"/>
              <a:t> -M2)</a:t>
            </a:r>
          </a:p>
          <a:p>
            <a:pPr marL="800100" lvl="1" indent="-342900">
              <a:buFont typeface="+mj-lt"/>
              <a:buAutoNum type="alphaLcParenR"/>
            </a:pPr>
            <a:r>
              <a:rPr lang="fr-FR" dirty="0" smtClean="0"/>
              <a:t>étude rétrospective sur le XXème sur le bassin de la Seine (stages M1</a:t>
            </a:r>
            <a:br>
              <a:rPr lang="fr-FR" dirty="0" smtClean="0"/>
            </a:br>
            <a:r>
              <a:rPr lang="fr-FR" dirty="0" smtClean="0"/>
              <a:t>Pierre Salmon &amp; Audrey </a:t>
            </a:r>
            <a:r>
              <a:rPr lang="fr-FR" dirty="0" err="1" smtClean="0"/>
              <a:t>Gervereau</a:t>
            </a:r>
            <a:r>
              <a:rPr lang="fr-FR" dirty="0" smtClean="0"/>
              <a:t>)</a:t>
            </a:r>
          </a:p>
          <a:p>
            <a:pPr marL="342900" indent="-342900">
              <a:buFont typeface="+mj-lt"/>
              <a:buAutoNum type="arabicPeriod"/>
            </a:pPr>
            <a:r>
              <a:rPr lang="fr-FR" dirty="0" smtClean="0"/>
              <a:t>Points sur les prochaines actions à réaliser</a:t>
            </a:r>
          </a:p>
          <a:p>
            <a:pPr marL="800100" lvl="1" indent="-342900">
              <a:buFont typeface="+mj-lt"/>
              <a:buAutoNum type="alphaLcParenR"/>
            </a:pPr>
            <a:r>
              <a:rPr lang="fr-FR" dirty="0" smtClean="0"/>
              <a:t>évaluation longue durée </a:t>
            </a:r>
            <a:endParaRPr lang="fr-FR" dirty="0"/>
          </a:p>
          <a:p>
            <a:pPr marL="800100" lvl="1" indent="-342900">
              <a:buFont typeface="+mj-lt"/>
              <a:buAutoNum type="alphaLcParenR"/>
            </a:pPr>
            <a:r>
              <a:rPr lang="fr-FR" dirty="0" smtClean="0"/>
              <a:t>mise en place d'une chaîne "temps réel" et la question connexe  de l'assimilation de données </a:t>
            </a:r>
            <a:r>
              <a:rPr lang="fr-FR" dirty="0" err="1" smtClean="0"/>
              <a:t>piézo</a:t>
            </a:r>
            <a:endParaRPr lang="fr-FR" dirty="0" smtClean="0"/>
          </a:p>
          <a:p>
            <a:pPr marL="800100" lvl="1" indent="-342900">
              <a:buFont typeface="+mj-lt"/>
              <a:buAutoNum type="alphaLcParenR"/>
            </a:pPr>
            <a:r>
              <a:rPr lang="fr-FR" dirty="0" smtClean="0"/>
              <a:t>Potentiel de la prévision saisonnière</a:t>
            </a:r>
          </a:p>
          <a:p>
            <a:pPr marL="800100" lvl="1" indent="-342900">
              <a:buFont typeface="+mj-lt"/>
              <a:buAutoNum type="alphaLcParenR"/>
            </a:pPr>
            <a:r>
              <a:rPr lang="fr-FR" dirty="0" smtClean="0"/>
              <a:t>Extension des applications et évolution de la plateforme</a:t>
            </a:r>
          </a:p>
          <a:p>
            <a:pPr marL="800100" lvl="1" indent="-342900">
              <a:buFont typeface="+mj-lt"/>
              <a:buAutoNum type="alphaLcParenR"/>
            </a:pPr>
            <a:r>
              <a:rPr lang="fr-FR" dirty="0" smtClean="0"/>
              <a:t>interaction avec les gestionnaires pour la définition des indicateurs pertinents</a:t>
            </a:r>
          </a:p>
          <a:p>
            <a:pPr marL="342900" indent="-342900">
              <a:buFont typeface="+mj-lt"/>
              <a:buAutoNum type="arabicPeriod"/>
            </a:pPr>
            <a:r>
              <a:rPr lang="fr-FR" dirty="0" smtClean="0"/>
              <a:t>Autres actions </a:t>
            </a:r>
            <a:endParaRPr lang="fr-FR" dirty="0"/>
          </a:p>
        </p:txBody>
      </p:sp>
      <p:sp>
        <p:nvSpPr>
          <p:cNvPr id="5" name="ZoneTexte 4"/>
          <p:cNvSpPr txBox="1"/>
          <p:nvPr/>
        </p:nvSpPr>
        <p:spPr>
          <a:xfrm>
            <a:off x="1763688" y="548680"/>
            <a:ext cx="1477712" cy="369332"/>
          </a:xfrm>
          <a:prstGeom prst="rect">
            <a:avLst/>
          </a:prstGeom>
          <a:noFill/>
        </p:spPr>
        <p:txBody>
          <a:bodyPr wrap="none" rtlCol="0">
            <a:spAutoFit/>
          </a:bodyPr>
          <a:lstStyle/>
          <a:p>
            <a:r>
              <a:rPr lang="fr-FR" b="1" dirty="0" smtClean="0"/>
              <a:t>Ordre du jour</a:t>
            </a:r>
            <a:endParaRPr lang="fr-FR" b="1" dirty="0"/>
          </a:p>
        </p:txBody>
      </p:sp>
    </p:spTree>
    <p:extLst>
      <p:ext uri="{BB962C8B-B14F-4D97-AF65-F5344CB8AC3E}">
        <p14:creationId xmlns:p14="http://schemas.microsoft.com/office/powerpoint/2010/main" val="37217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44425" y="7465"/>
            <a:ext cx="3552600" cy="1519999"/>
          </a:xfrm>
          <a:prstGeom prst="rect">
            <a:avLst/>
          </a:prstGeom>
        </p:spPr>
        <p:txBody>
          <a:bodyPr lIns="91425" tIns="91425" rIns="91425" bIns="91425" anchor="b" anchorCtr="0">
            <a:noAutofit/>
          </a:bodyPr>
          <a:lstStyle/>
          <a:p>
            <a:pPr lvl="0">
              <a:spcBef>
                <a:spcPts val="0"/>
              </a:spcBef>
              <a:buNone/>
            </a:pPr>
            <a:r>
              <a:rPr lang="en" b="1" dirty="0" smtClean="0"/>
              <a:t>Objectifs</a:t>
            </a:r>
            <a:endParaRPr lang="en" b="1" dirty="0"/>
          </a:p>
        </p:txBody>
      </p:sp>
      <p:sp>
        <p:nvSpPr>
          <p:cNvPr id="112" name="Shape 112"/>
          <p:cNvSpPr txBox="1">
            <a:spLocks noGrp="1"/>
          </p:cNvSpPr>
          <p:nvPr>
            <p:ph type="body" idx="1"/>
          </p:nvPr>
        </p:nvSpPr>
        <p:spPr>
          <a:xfrm>
            <a:off x="928662" y="2095493"/>
            <a:ext cx="6929486" cy="4095779"/>
          </a:xfrm>
          <a:prstGeom prst="rect">
            <a:avLst/>
          </a:prstGeom>
        </p:spPr>
        <p:txBody>
          <a:bodyPr lIns="91425" tIns="91425" rIns="91425" bIns="91425" anchor="t" anchorCtr="0">
            <a:noAutofit/>
          </a:bodyPr>
          <a:lstStyle/>
          <a:p>
            <a:pPr lvl="0"/>
            <a:r>
              <a:rPr lang="fr-FR" dirty="0" smtClean="0"/>
              <a:t> Apport de la représentation explicite des aquifères sur les débits sous changement climatique</a:t>
            </a:r>
          </a:p>
          <a:p>
            <a:pPr lvl="0"/>
            <a:endParaRPr lang="fr-FR" dirty="0" smtClean="0"/>
          </a:p>
          <a:p>
            <a:r>
              <a:rPr lang="fr-FR" dirty="0" smtClean="0"/>
              <a:t> Impact sur la ressource en eau souterraine </a:t>
            </a:r>
          </a:p>
          <a:p>
            <a:pPr lvl="0"/>
            <a:endParaRPr lang="fr-FR" dirty="0" smtClean="0"/>
          </a:p>
          <a:p>
            <a:pPr marL="457200" lvl="0" indent="-228600">
              <a:lnSpc>
                <a:spcPct val="150000"/>
              </a:lnSpc>
            </a:pPr>
            <a:endParaRPr lang="en" dirty="0" smtClean="0"/>
          </a:p>
        </p:txBody>
      </p:sp>
      <p:sp>
        <p:nvSpPr>
          <p:cNvPr id="113" name="Shape 113"/>
          <p:cNvSpPr txBox="1">
            <a:spLocks noGrp="1"/>
          </p:cNvSpPr>
          <p:nvPr>
            <p:ph type="sldNum" idx="12"/>
          </p:nvPr>
        </p:nvSpPr>
        <p:spPr>
          <a:xfrm>
            <a:off x="-75" y="2"/>
            <a:ext cx="669599" cy="1519999"/>
          </a:xfrm>
          <a:prstGeom prst="rect">
            <a:avLst/>
          </a:prstGeom>
        </p:spPr>
        <p:txBody>
          <a:bodyPr lIns="91425" tIns="91425" rIns="91425" bIns="91425" anchor="b" anchorCtr="0">
            <a:noAutofit/>
          </a:bodyPr>
          <a:lstStyle/>
          <a:p>
            <a:pPr lvl="0">
              <a:spcBef>
                <a:spcPts val="0"/>
              </a:spcBef>
              <a:buNone/>
            </a:pPr>
            <a:r>
              <a:rPr lang="en" sz="2400" dirty="0"/>
              <a:t>2</a:t>
            </a:r>
          </a:p>
        </p:txBody>
      </p:sp>
    </p:spTree>
    <p:extLst>
      <p:ext uri="{BB962C8B-B14F-4D97-AF65-F5344CB8AC3E}">
        <p14:creationId xmlns:p14="http://schemas.microsoft.com/office/powerpoint/2010/main" val="3685684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lvl="0">
              <a:spcBef>
                <a:spcPts val="0"/>
              </a:spcBef>
              <a:buNone/>
            </a:pPr>
            <a:r>
              <a:rPr lang="en" sz="2400" dirty="0" smtClean="0"/>
              <a:t>4</a:t>
            </a:r>
            <a:endParaRPr lang="en" sz="2400"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31"/>
          <a:stretch/>
        </p:blipFill>
        <p:spPr bwMode="auto">
          <a:xfrm>
            <a:off x="0" y="360040"/>
            <a:ext cx="9563876"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4797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500166" y="4511400"/>
            <a:ext cx="50006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7" name="Ellipse 6"/>
          <p:cNvSpPr/>
          <p:nvPr/>
        </p:nvSpPr>
        <p:spPr>
          <a:xfrm>
            <a:off x="1500166" y="3558893"/>
            <a:ext cx="500066" cy="285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6" name="Ellipse 5"/>
          <p:cNvSpPr/>
          <p:nvPr/>
        </p:nvSpPr>
        <p:spPr>
          <a:xfrm>
            <a:off x="6286512" y="3558893"/>
            <a:ext cx="500066" cy="285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 name="Ellipse 8"/>
          <p:cNvSpPr/>
          <p:nvPr/>
        </p:nvSpPr>
        <p:spPr>
          <a:xfrm>
            <a:off x="6286512" y="4511400"/>
            <a:ext cx="500066" cy="285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844424" y="7463"/>
            <a:ext cx="8085293" cy="1230772"/>
          </a:xfrm>
        </p:spPr>
        <p:txBody>
          <a:bodyPr>
            <a:normAutofit fontScale="90000"/>
          </a:bodyPr>
          <a:lstStyle/>
          <a:p>
            <a:r>
              <a:rPr lang="fr-FR" b="1" dirty="0" smtClean="0"/>
              <a:t>Caractérisation de l'évolution du climat sur le domaine </a:t>
            </a:r>
            <a:r>
              <a:rPr lang="fr-FR" b="1" dirty="0" err="1" smtClean="0"/>
              <a:t>Aqui</a:t>
            </a:r>
            <a:r>
              <a:rPr lang="fr-FR" b="1" dirty="0" smtClean="0"/>
              <a:t>-FR</a:t>
            </a:r>
            <a:endParaRPr lang="fr-FR" b="1" dirty="0"/>
          </a:p>
        </p:txBody>
      </p:sp>
      <p:sp>
        <p:nvSpPr>
          <p:cNvPr id="3" name="Espace réservé du numéro de diapositive 2"/>
          <p:cNvSpPr>
            <a:spLocks noGrp="1"/>
          </p:cNvSpPr>
          <p:nvPr>
            <p:ph type="sldNum" idx="12"/>
          </p:nvPr>
        </p:nvSpPr>
        <p:spPr/>
        <p:txBody>
          <a:bodyPr/>
          <a:lstStyle/>
          <a:p>
            <a:pPr lvl="0">
              <a:spcBef>
                <a:spcPts val="0"/>
              </a:spcBef>
              <a:buNone/>
            </a:pPr>
            <a:r>
              <a:rPr lang="en" sz="2400" dirty="0" smtClean="0"/>
              <a:t>5</a:t>
            </a:r>
            <a:endParaRPr lang="en" sz="2400" dirty="0"/>
          </a:p>
        </p:txBody>
      </p:sp>
      <p:graphicFrame>
        <p:nvGraphicFramePr>
          <p:cNvPr id="5" name="Tableau 4"/>
          <p:cNvGraphicFramePr>
            <a:graphicFrameLocks noGrp="1"/>
          </p:cNvGraphicFramePr>
          <p:nvPr/>
        </p:nvGraphicFramePr>
        <p:xfrm>
          <a:off x="642878" y="1904989"/>
          <a:ext cx="8143964" cy="3023271"/>
        </p:xfrm>
        <a:graphic>
          <a:graphicData uri="http://schemas.openxmlformats.org/drawingml/2006/table">
            <a:tbl>
              <a:tblPr firstRow="1" bandRow="1"/>
              <a:tblGrid>
                <a:gridCol w="727139"/>
                <a:gridCol w="767166"/>
                <a:gridCol w="747153"/>
                <a:gridCol w="821868"/>
                <a:gridCol w="672438"/>
                <a:gridCol w="896583"/>
                <a:gridCol w="821868"/>
                <a:gridCol w="896583"/>
                <a:gridCol w="758590"/>
                <a:gridCol w="1034576"/>
              </a:tblGrid>
              <a:tr h="762005">
                <a:tc rowSpan="2">
                  <a:txBody>
                    <a:bodyPr/>
                    <a:lstStyle/>
                    <a:p>
                      <a:pPr algn="ctr"/>
                      <a:endParaRPr lang="fr-FR" sz="1600" dirty="0" smtClean="0"/>
                    </a:p>
                    <a:p>
                      <a:pPr algn="ctr"/>
                      <a:endParaRPr lang="fr-FR" sz="1600" dirty="0" smtClean="0"/>
                    </a:p>
                    <a:p>
                      <a:pPr algn="ctr"/>
                      <a:r>
                        <a:rPr lang="fr-FR" sz="1600" dirty="0" smtClean="0"/>
                        <a:t>Modèle</a:t>
                      </a:r>
                      <a:endParaRPr lang="fr-FR" sz="1600" dirty="0"/>
                    </a:p>
                  </a:txBody>
                  <a:tcPr marT="60960" marB="60960"/>
                </a:tc>
                <a:tc gridSpan="3">
                  <a:txBody>
                    <a:bodyPr/>
                    <a:lstStyle/>
                    <a:p>
                      <a:pPr algn="ctr"/>
                      <a:r>
                        <a:rPr lang="fr-FR" sz="1900" dirty="0" smtClean="0"/>
                        <a:t>Evolution des précipitations (%) </a:t>
                      </a:r>
                      <a:endParaRPr lang="fr-FR" sz="1900" dirty="0"/>
                    </a:p>
                  </a:txBody>
                  <a:tcPr marT="60960" marB="60960"/>
                </a:tc>
                <a:tc hMerge="1">
                  <a:txBody>
                    <a:bodyPr/>
                    <a:lstStyle/>
                    <a:p>
                      <a:pPr algn="ctr"/>
                      <a:endParaRPr lang="fr-FR" sz="1200" dirty="0"/>
                    </a:p>
                  </a:txBody>
                  <a:tcPr/>
                </a:tc>
                <a:tc hMerge="1">
                  <a:txBody>
                    <a:bodyPr/>
                    <a:lstStyle/>
                    <a:p>
                      <a:pPr algn="ctr"/>
                      <a:endParaRPr lang="fr-FR" sz="1200" dirty="0"/>
                    </a:p>
                  </a:txBody>
                  <a:tcPr/>
                </a:tc>
                <a:tc gridSpan="3">
                  <a:txBody>
                    <a:bodyPr/>
                    <a:lstStyle/>
                    <a:p>
                      <a:pPr algn="ctr"/>
                      <a:r>
                        <a:rPr lang="fr-FR" sz="1900" dirty="0" smtClean="0"/>
                        <a:t>Evolution des températures (%)</a:t>
                      </a:r>
                      <a:endParaRPr lang="fr-FR" sz="1900" dirty="0"/>
                    </a:p>
                  </a:txBody>
                  <a:tcPr marT="60960" marB="60960"/>
                </a:tc>
                <a:tc hMerge="1">
                  <a:txBody>
                    <a:bodyPr/>
                    <a:lstStyle/>
                    <a:p>
                      <a:pPr algn="ctr"/>
                      <a:endParaRPr lang="fr-FR" sz="1200" dirty="0"/>
                    </a:p>
                  </a:txBody>
                  <a:tcPr/>
                </a:tc>
                <a:tc hMerge="1">
                  <a:txBody>
                    <a:bodyPr/>
                    <a:lstStyle/>
                    <a:p>
                      <a:pPr algn="ctr"/>
                      <a:endParaRPr lang="fr-FR" sz="1200" dirty="0"/>
                    </a:p>
                  </a:txBody>
                  <a:tcPr/>
                </a:tc>
                <a:tc gridSpan="3">
                  <a:txBody>
                    <a:bodyPr/>
                    <a:lstStyle/>
                    <a:p>
                      <a:pPr algn="ctr"/>
                      <a:r>
                        <a:rPr lang="fr-FR" sz="1900" dirty="0" smtClean="0"/>
                        <a:t>Evolution moyenne de l’écoulement  (%)</a:t>
                      </a:r>
                      <a:endParaRPr lang="fr-FR" sz="1900" dirty="0"/>
                    </a:p>
                  </a:txBody>
                  <a:tcPr marT="60960" marB="60960"/>
                </a:tc>
                <a:tc hMerge="1">
                  <a:txBody>
                    <a:bodyPr/>
                    <a:lstStyle/>
                    <a:p>
                      <a:pPr algn="ctr"/>
                      <a:endParaRPr lang="fr-FR" sz="1200" dirty="0"/>
                    </a:p>
                  </a:txBody>
                  <a:tcPr/>
                </a:tc>
                <a:tc hMerge="1">
                  <a:txBody>
                    <a:bodyPr/>
                    <a:lstStyle/>
                    <a:p>
                      <a:pPr algn="ctr"/>
                      <a:endParaRPr lang="fr-FR" sz="1200" dirty="0"/>
                    </a:p>
                  </a:txBody>
                  <a:tcPr/>
                </a:tc>
              </a:tr>
              <a:tr h="853440">
                <a:tc vMerge="1">
                  <a:txBody>
                    <a:bodyPr/>
                    <a:lstStyle/>
                    <a:p>
                      <a:pPr algn="ctr"/>
                      <a:endParaRPr lang="fr-FR" sz="1200" dirty="0"/>
                    </a:p>
                  </a:txBody>
                  <a:tcPr/>
                </a:tc>
                <a:tc>
                  <a:txBody>
                    <a:bodyPr/>
                    <a:lstStyle/>
                    <a:p>
                      <a:pPr algn="ctr"/>
                      <a:r>
                        <a:rPr lang="fr-FR" sz="1600" dirty="0" smtClean="0"/>
                        <a:t>Année</a:t>
                      </a:r>
                      <a:endParaRPr lang="fr-FR" sz="1600" dirty="0"/>
                    </a:p>
                  </a:txBody>
                  <a:tcPr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HIVER</a:t>
                      </a:r>
                    </a:p>
                    <a:p>
                      <a:pPr algn="ctr"/>
                      <a:endParaRPr lang="fr-FR" sz="1600" dirty="0"/>
                    </a:p>
                  </a:txBody>
                  <a:tcPr marT="60960" marB="60960"/>
                </a:tc>
                <a:tc>
                  <a:txBody>
                    <a:bodyPr/>
                    <a:lstStyle/>
                    <a:p>
                      <a:pPr algn="ctr"/>
                      <a:r>
                        <a:rPr lang="fr-FR" sz="1600" dirty="0" smtClean="0"/>
                        <a:t>ETE</a:t>
                      </a:r>
                      <a:endParaRPr lang="fr-FR" sz="1600" dirty="0"/>
                    </a:p>
                  </a:txBody>
                  <a:tcPr marT="60960" marB="60960"/>
                </a:tc>
                <a:tc>
                  <a:txBody>
                    <a:bodyPr/>
                    <a:lstStyle/>
                    <a:p>
                      <a:pPr algn="ctr"/>
                      <a:r>
                        <a:rPr lang="fr-FR" sz="1600" dirty="0" smtClean="0"/>
                        <a:t>Année</a:t>
                      </a:r>
                      <a:endParaRPr lang="fr-FR" sz="1600" dirty="0"/>
                    </a:p>
                  </a:txBody>
                  <a:tcPr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HIVER</a:t>
                      </a:r>
                    </a:p>
                  </a:txBody>
                  <a:tcPr marT="60960" marB="60960"/>
                </a:tc>
                <a:tc>
                  <a:txBody>
                    <a:bodyPr/>
                    <a:lstStyle/>
                    <a:p>
                      <a:pPr algn="ctr"/>
                      <a:r>
                        <a:rPr lang="fr-FR" sz="1600" dirty="0" smtClean="0"/>
                        <a:t>ETE</a:t>
                      </a:r>
                      <a:endParaRPr lang="fr-FR" sz="1600" dirty="0"/>
                    </a:p>
                  </a:txBody>
                  <a:tcPr marT="60960" marB="60960"/>
                </a:tc>
                <a:tc>
                  <a:txBody>
                    <a:bodyPr/>
                    <a:lstStyle/>
                    <a:p>
                      <a:pPr algn="ctr"/>
                      <a:r>
                        <a:rPr lang="fr-FR" sz="1600" dirty="0" smtClean="0"/>
                        <a:t>Année</a:t>
                      </a:r>
                      <a:endParaRPr lang="fr-FR" sz="1600" dirty="0"/>
                    </a:p>
                  </a:txBody>
                  <a:tcPr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HIVER</a:t>
                      </a:r>
                    </a:p>
                  </a:txBody>
                  <a:tcPr marT="60960" marB="60960"/>
                </a:tc>
                <a:tc>
                  <a:txBody>
                    <a:bodyPr/>
                    <a:lstStyle/>
                    <a:p>
                      <a:pPr algn="ctr"/>
                      <a:r>
                        <a:rPr lang="fr-FR" sz="1600" dirty="0" smtClean="0"/>
                        <a:t>ETE</a:t>
                      </a:r>
                      <a:endParaRPr lang="fr-FR" sz="1600" dirty="0"/>
                    </a:p>
                  </a:txBody>
                  <a:tcPr marT="60960" marB="60960"/>
                </a:tc>
              </a:tr>
              <a:tr h="455320">
                <a:tc>
                  <a:txBody>
                    <a:bodyPr/>
                    <a:lstStyle/>
                    <a:p>
                      <a:pPr algn="ctr"/>
                      <a:r>
                        <a:rPr lang="fr-FR" sz="1600" dirty="0" smtClean="0"/>
                        <a:t>CAN1</a:t>
                      </a:r>
                      <a:endParaRPr lang="fr-FR" sz="1600" dirty="0"/>
                    </a:p>
                  </a:txBody>
                  <a:tcPr marT="60960" marB="60960"/>
                </a:tc>
                <a:tc>
                  <a:txBody>
                    <a:bodyPr/>
                    <a:lstStyle/>
                    <a:p>
                      <a:pPr algn="ctr"/>
                      <a:r>
                        <a:rPr lang="fr-FR" sz="1600" dirty="0" smtClean="0"/>
                        <a:t>3.04</a:t>
                      </a:r>
                      <a:endParaRPr lang="fr-FR" sz="1600" dirty="0"/>
                    </a:p>
                  </a:txBody>
                  <a:tcPr marT="60960" marB="60960"/>
                </a:tc>
                <a:tc>
                  <a:txBody>
                    <a:bodyPr/>
                    <a:lstStyle/>
                    <a:p>
                      <a:pPr algn="ctr"/>
                      <a:r>
                        <a:rPr lang="fr-FR" sz="1600" dirty="0" smtClean="0"/>
                        <a:t>18.72</a:t>
                      </a:r>
                      <a:endParaRPr lang="fr-FR" sz="1600" dirty="0"/>
                    </a:p>
                  </a:txBody>
                  <a:tcPr marT="60960" marB="60960"/>
                </a:tc>
                <a:tc>
                  <a:txBody>
                    <a:bodyPr/>
                    <a:lstStyle/>
                    <a:p>
                      <a:pPr algn="ctr"/>
                      <a:r>
                        <a:rPr lang="fr-FR" sz="1600" dirty="0" smtClean="0"/>
                        <a:t>-14.10</a:t>
                      </a:r>
                      <a:endParaRPr lang="fr-FR" sz="1600" dirty="0"/>
                    </a:p>
                  </a:txBody>
                  <a:tcPr marT="60960" marB="60960"/>
                </a:tc>
                <a:tc>
                  <a:txBody>
                    <a:bodyPr/>
                    <a:lstStyle/>
                    <a:p>
                      <a:pPr algn="ctr"/>
                      <a:r>
                        <a:rPr lang="fr-FR" sz="1600" dirty="0" smtClean="0"/>
                        <a:t>5.12</a:t>
                      </a:r>
                      <a:endParaRPr lang="fr-FR" sz="1600" dirty="0"/>
                    </a:p>
                  </a:txBody>
                  <a:tcPr marT="60960" marB="60960"/>
                </a:tc>
                <a:tc>
                  <a:txBody>
                    <a:bodyPr/>
                    <a:lstStyle/>
                    <a:p>
                      <a:pPr algn="ctr"/>
                      <a:r>
                        <a:rPr lang="fr-FR" sz="1600" dirty="0" smtClean="0"/>
                        <a:t>2.90</a:t>
                      </a:r>
                      <a:endParaRPr lang="fr-FR" sz="1600" dirty="0"/>
                    </a:p>
                  </a:txBody>
                  <a:tcPr marT="60960" marB="60960"/>
                </a:tc>
                <a:tc>
                  <a:txBody>
                    <a:bodyPr/>
                    <a:lstStyle/>
                    <a:p>
                      <a:pPr algn="ctr"/>
                      <a:r>
                        <a:rPr lang="fr-FR" sz="1600" dirty="0" smtClean="0"/>
                        <a:t>7.56</a:t>
                      </a:r>
                      <a:endParaRPr lang="fr-FR" sz="1600" dirty="0"/>
                    </a:p>
                  </a:txBody>
                  <a:tcPr marT="60960" marB="60960"/>
                </a:tc>
                <a:tc>
                  <a:txBody>
                    <a:bodyPr/>
                    <a:lstStyle/>
                    <a:p>
                      <a:pPr algn="ctr"/>
                      <a:r>
                        <a:rPr lang="fr-FR" sz="1600" dirty="0" smtClean="0"/>
                        <a:t>-11.83</a:t>
                      </a:r>
                      <a:endParaRPr lang="fr-FR" sz="1600" dirty="0"/>
                    </a:p>
                  </a:txBody>
                  <a:tcPr marT="60960" marB="60960"/>
                </a:tc>
                <a:tc>
                  <a:txBody>
                    <a:bodyPr/>
                    <a:lstStyle/>
                    <a:p>
                      <a:pPr algn="ctr"/>
                      <a:r>
                        <a:rPr lang="fr-FR" sz="1600" dirty="0" smtClean="0"/>
                        <a:t>-4.26</a:t>
                      </a:r>
                      <a:endParaRPr lang="fr-FR" sz="1600" dirty="0"/>
                    </a:p>
                  </a:txBody>
                  <a:tcPr marT="60960" marB="60960"/>
                </a:tc>
                <a:tc>
                  <a:txBody>
                    <a:bodyPr/>
                    <a:lstStyle/>
                    <a:p>
                      <a:pPr algn="ctr"/>
                      <a:r>
                        <a:rPr lang="fr-FR" sz="1600" dirty="0" smtClean="0"/>
                        <a:t>-32.63</a:t>
                      </a:r>
                      <a:endParaRPr lang="fr-FR" sz="1600" dirty="0"/>
                    </a:p>
                  </a:txBody>
                  <a:tcPr marT="60960" marB="60960"/>
                </a:tc>
              </a:tr>
              <a:tr h="476253">
                <a:tc>
                  <a:txBody>
                    <a:bodyPr/>
                    <a:lstStyle/>
                    <a:p>
                      <a:pPr algn="ctr"/>
                      <a:r>
                        <a:rPr lang="fr-FR" sz="1600" dirty="0" smtClean="0"/>
                        <a:t>CSI1</a:t>
                      </a:r>
                      <a:endParaRPr lang="fr-FR" sz="1600" dirty="0"/>
                    </a:p>
                  </a:txBody>
                  <a:tcPr marT="60960" marB="60960"/>
                </a:tc>
                <a:tc>
                  <a:txBody>
                    <a:bodyPr/>
                    <a:lstStyle/>
                    <a:p>
                      <a:pPr algn="ctr"/>
                      <a:r>
                        <a:rPr lang="fr-FR" sz="1600" dirty="0" smtClean="0"/>
                        <a:t>-6.89</a:t>
                      </a:r>
                      <a:endParaRPr lang="fr-FR" sz="1600" dirty="0"/>
                    </a:p>
                  </a:txBody>
                  <a:tcPr marT="60960" marB="60960"/>
                </a:tc>
                <a:tc>
                  <a:txBody>
                    <a:bodyPr/>
                    <a:lstStyle/>
                    <a:p>
                      <a:pPr algn="ctr"/>
                      <a:r>
                        <a:rPr lang="fr-FR" sz="1600" dirty="0" smtClean="0"/>
                        <a:t>19.02</a:t>
                      </a:r>
                      <a:endParaRPr lang="fr-FR" sz="1600" dirty="0"/>
                    </a:p>
                  </a:txBody>
                  <a:tcPr marT="60960" marB="60960"/>
                </a:tc>
                <a:tc>
                  <a:txBody>
                    <a:bodyPr/>
                    <a:lstStyle/>
                    <a:p>
                      <a:pPr algn="ctr"/>
                      <a:r>
                        <a:rPr lang="fr-FR" sz="1600" dirty="0" smtClean="0"/>
                        <a:t>-11.87</a:t>
                      </a:r>
                      <a:endParaRPr lang="fr-FR" sz="1600" dirty="0"/>
                    </a:p>
                  </a:txBody>
                  <a:tcPr marT="60960" marB="60960"/>
                </a:tc>
                <a:tc>
                  <a:txBody>
                    <a:bodyPr/>
                    <a:lstStyle/>
                    <a:p>
                      <a:pPr algn="ctr"/>
                      <a:r>
                        <a:rPr lang="fr-FR" sz="1600" dirty="0" smtClean="0"/>
                        <a:t>4.61</a:t>
                      </a:r>
                      <a:endParaRPr lang="fr-FR" sz="1600" dirty="0"/>
                    </a:p>
                  </a:txBody>
                  <a:tcPr marT="60960" marB="60960"/>
                </a:tc>
                <a:tc>
                  <a:txBody>
                    <a:bodyPr/>
                    <a:lstStyle/>
                    <a:p>
                      <a:pPr algn="ctr"/>
                      <a:r>
                        <a:rPr lang="fr-FR" sz="1600" dirty="0" smtClean="0"/>
                        <a:t>2.80</a:t>
                      </a:r>
                      <a:endParaRPr lang="fr-FR" sz="1600" dirty="0"/>
                    </a:p>
                  </a:txBody>
                  <a:tcPr marT="60960" marB="60960"/>
                </a:tc>
                <a:tc>
                  <a:txBody>
                    <a:bodyPr/>
                    <a:lstStyle/>
                    <a:p>
                      <a:pPr algn="ctr"/>
                      <a:r>
                        <a:rPr lang="fr-FR" sz="1600" dirty="0" smtClean="0"/>
                        <a:t>7.50</a:t>
                      </a:r>
                      <a:endParaRPr lang="fr-FR" sz="1600" dirty="0"/>
                    </a:p>
                  </a:txBody>
                  <a:tcPr marT="60960" marB="60960"/>
                </a:tc>
                <a:tc>
                  <a:txBody>
                    <a:bodyPr/>
                    <a:lstStyle/>
                    <a:p>
                      <a:pPr algn="ctr"/>
                      <a:r>
                        <a:rPr lang="fr-FR" sz="1600" dirty="0" smtClean="0"/>
                        <a:t>-24.39</a:t>
                      </a:r>
                      <a:endParaRPr lang="fr-FR" sz="1600" dirty="0"/>
                    </a:p>
                  </a:txBody>
                  <a:tcPr marT="60960" marB="60960"/>
                </a:tc>
                <a:tc>
                  <a:txBody>
                    <a:bodyPr/>
                    <a:lstStyle/>
                    <a:p>
                      <a:pPr algn="ctr"/>
                      <a:r>
                        <a:rPr lang="fr-FR" sz="1600" dirty="0" smtClean="0"/>
                        <a:t>-5.92</a:t>
                      </a:r>
                      <a:endParaRPr lang="fr-FR" sz="1600" dirty="0"/>
                    </a:p>
                  </a:txBody>
                  <a:tcPr marT="60960" marB="60960"/>
                </a:tc>
                <a:tc>
                  <a:txBody>
                    <a:bodyPr/>
                    <a:lstStyle/>
                    <a:p>
                      <a:pPr algn="ctr"/>
                      <a:r>
                        <a:rPr lang="fr-FR" sz="1600" dirty="0" smtClean="0"/>
                        <a:t>-68.20</a:t>
                      </a:r>
                      <a:endParaRPr lang="fr-FR" sz="1600" dirty="0"/>
                    </a:p>
                  </a:txBody>
                  <a:tcPr marT="60960" marB="60960"/>
                </a:tc>
              </a:tr>
              <a:tr h="476253">
                <a:tc>
                  <a:txBody>
                    <a:bodyPr/>
                    <a:lstStyle/>
                    <a:p>
                      <a:pPr algn="ctr"/>
                      <a:r>
                        <a:rPr lang="fr-FR" sz="1600" dirty="0" smtClean="0"/>
                        <a:t>IPS1</a:t>
                      </a:r>
                      <a:endParaRPr lang="fr-FR" sz="1600" dirty="0"/>
                    </a:p>
                  </a:txBody>
                  <a:tcPr marT="60960" marB="60960"/>
                </a:tc>
                <a:tc>
                  <a:txBody>
                    <a:bodyPr/>
                    <a:lstStyle/>
                    <a:p>
                      <a:pPr algn="ctr"/>
                      <a:r>
                        <a:rPr lang="fr-FR" sz="1600" dirty="0" smtClean="0"/>
                        <a:t>14.90</a:t>
                      </a:r>
                      <a:endParaRPr lang="fr-FR" sz="1600" dirty="0"/>
                    </a:p>
                  </a:txBody>
                  <a:tcPr marT="60960" marB="60960"/>
                </a:tc>
                <a:tc>
                  <a:txBody>
                    <a:bodyPr/>
                    <a:lstStyle/>
                    <a:p>
                      <a:pPr algn="ctr"/>
                      <a:r>
                        <a:rPr lang="fr-FR" sz="1600" dirty="0" smtClean="0"/>
                        <a:t>39.57</a:t>
                      </a:r>
                      <a:endParaRPr lang="fr-FR" sz="1600" dirty="0"/>
                    </a:p>
                  </a:txBody>
                  <a:tcPr marT="60960" marB="60960"/>
                </a:tc>
                <a:tc>
                  <a:txBody>
                    <a:bodyPr/>
                    <a:lstStyle/>
                    <a:p>
                      <a:pPr algn="ctr"/>
                      <a:r>
                        <a:rPr lang="fr-FR" sz="1600" dirty="0" smtClean="0"/>
                        <a:t>-15.36</a:t>
                      </a:r>
                      <a:endParaRPr lang="fr-FR" sz="1600" dirty="0"/>
                    </a:p>
                  </a:txBody>
                  <a:tcPr marT="60960" marB="60960"/>
                </a:tc>
                <a:tc>
                  <a:txBody>
                    <a:bodyPr/>
                    <a:lstStyle/>
                    <a:p>
                      <a:pPr algn="ctr"/>
                      <a:r>
                        <a:rPr lang="fr-FR" sz="1600" dirty="0" smtClean="0"/>
                        <a:t>4.26</a:t>
                      </a:r>
                      <a:endParaRPr lang="fr-FR" sz="1600" dirty="0"/>
                    </a:p>
                  </a:txBody>
                  <a:tcPr marT="60960" marB="60960"/>
                </a:tc>
                <a:tc>
                  <a:txBody>
                    <a:bodyPr/>
                    <a:lstStyle/>
                    <a:p>
                      <a:pPr algn="ctr"/>
                      <a:r>
                        <a:rPr lang="fr-FR" sz="1600" dirty="0" smtClean="0"/>
                        <a:t>3.18</a:t>
                      </a:r>
                      <a:endParaRPr lang="fr-FR" sz="1600" dirty="0"/>
                    </a:p>
                  </a:txBody>
                  <a:tcPr marT="60960" marB="60960"/>
                </a:tc>
                <a:tc>
                  <a:txBody>
                    <a:bodyPr/>
                    <a:lstStyle/>
                    <a:p>
                      <a:pPr algn="ctr"/>
                      <a:r>
                        <a:rPr lang="fr-FR" sz="1600" dirty="0" smtClean="0"/>
                        <a:t>6.26</a:t>
                      </a:r>
                      <a:endParaRPr lang="fr-FR" sz="1600" dirty="0"/>
                    </a:p>
                  </a:txBody>
                  <a:tcPr marT="60960" marB="60960"/>
                </a:tc>
                <a:tc>
                  <a:txBody>
                    <a:bodyPr/>
                    <a:lstStyle/>
                    <a:p>
                      <a:pPr algn="ctr"/>
                      <a:r>
                        <a:rPr lang="fr-FR" sz="1600" dirty="0" smtClean="0"/>
                        <a:t>8.12</a:t>
                      </a:r>
                      <a:endParaRPr lang="fr-FR" sz="1600" dirty="0"/>
                    </a:p>
                  </a:txBody>
                  <a:tcPr marT="60960" marB="60960"/>
                </a:tc>
                <a:tc>
                  <a:txBody>
                    <a:bodyPr/>
                    <a:lstStyle/>
                    <a:p>
                      <a:pPr algn="ctr"/>
                      <a:r>
                        <a:rPr lang="fr-FR" sz="1600" dirty="0" smtClean="0"/>
                        <a:t>18.59</a:t>
                      </a:r>
                      <a:endParaRPr lang="fr-FR" sz="1600" dirty="0"/>
                    </a:p>
                  </a:txBody>
                  <a:tcPr marT="60960" marB="60960"/>
                </a:tc>
                <a:tc>
                  <a:txBody>
                    <a:bodyPr/>
                    <a:lstStyle/>
                    <a:p>
                      <a:pPr algn="ctr"/>
                      <a:r>
                        <a:rPr lang="fr-FR" sz="1600" dirty="0" smtClean="0"/>
                        <a:t>-31.69</a:t>
                      </a:r>
                      <a:endParaRPr lang="fr-FR" sz="1600" dirty="0"/>
                    </a:p>
                  </a:txBody>
                  <a:tcPr marT="60960" marB="60960"/>
                </a:tc>
              </a:tr>
            </a:tbl>
          </a:graphicData>
        </a:graphic>
      </p:graphicFrame>
    </p:spTree>
    <p:extLst>
      <p:ext uri="{BB962C8B-B14F-4D97-AF65-F5344CB8AC3E}">
        <p14:creationId xmlns:p14="http://schemas.microsoft.com/office/powerpoint/2010/main" val="24313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lvl="0">
              <a:spcBef>
                <a:spcPts val="0"/>
              </a:spcBef>
              <a:buNone/>
            </a:pPr>
            <a:r>
              <a:rPr lang="en" sz="2400" dirty="0" smtClean="0"/>
              <a:t>6</a:t>
            </a:r>
            <a:endParaRPr lang="en" sz="2400" dirty="0"/>
          </a:p>
        </p:txBody>
      </p:sp>
      <p:pic>
        <p:nvPicPr>
          <p:cNvPr id="5" name="Image 4" descr="comp_debit_seine_paris_CAN1.png"/>
          <p:cNvPicPr>
            <a:picLocks noChangeAspect="1"/>
          </p:cNvPicPr>
          <p:nvPr/>
        </p:nvPicPr>
        <p:blipFill>
          <a:blip r:embed="rId2"/>
          <a:srcRect l="8593" t="6282" r="7812" b="3449"/>
          <a:stretch>
            <a:fillRect/>
          </a:stretch>
        </p:blipFill>
        <p:spPr>
          <a:xfrm>
            <a:off x="3428992" y="3"/>
            <a:ext cx="5715008" cy="3619500"/>
          </a:xfrm>
          <a:prstGeom prst="rect">
            <a:avLst/>
          </a:prstGeom>
        </p:spPr>
      </p:pic>
      <p:pic>
        <p:nvPicPr>
          <p:cNvPr id="6" name="Image 5" descr="DEBIT_ANNUEL_loire_CAN1.png"/>
          <p:cNvPicPr>
            <a:picLocks noChangeAspect="1"/>
          </p:cNvPicPr>
          <p:nvPr/>
        </p:nvPicPr>
        <p:blipFill>
          <a:blip r:embed="rId3"/>
          <a:srcRect l="7812" t="4663" r="8182" b="5153"/>
          <a:stretch>
            <a:fillRect/>
          </a:stretch>
        </p:blipFill>
        <p:spPr>
          <a:xfrm>
            <a:off x="0" y="3430325"/>
            <a:ext cx="5072066" cy="3427675"/>
          </a:xfrm>
          <a:prstGeom prst="rect">
            <a:avLst/>
          </a:prstGeom>
        </p:spPr>
      </p:pic>
      <p:sp>
        <p:nvSpPr>
          <p:cNvPr id="7" name="ZoneTexte 6"/>
          <p:cNvSpPr txBox="1"/>
          <p:nvPr/>
        </p:nvSpPr>
        <p:spPr>
          <a:xfrm>
            <a:off x="642910" y="1047735"/>
            <a:ext cx="3000396" cy="584775"/>
          </a:xfrm>
          <a:prstGeom prst="rect">
            <a:avLst/>
          </a:prstGeom>
          <a:noFill/>
        </p:spPr>
        <p:txBody>
          <a:bodyPr wrap="square" rtlCol="0">
            <a:spAutoFit/>
          </a:bodyPr>
          <a:lstStyle/>
          <a:p>
            <a:pPr algn="ctr"/>
            <a:r>
              <a:rPr lang="fr-FR" sz="1600" dirty="0" smtClean="0"/>
              <a:t>Comparaison de l’évolution du module </a:t>
            </a:r>
            <a:endParaRPr lang="fr-FR" sz="1600" dirty="0"/>
          </a:p>
        </p:txBody>
      </p:sp>
    </p:spTree>
    <p:extLst>
      <p:ext uri="{BB962C8B-B14F-4D97-AF65-F5344CB8AC3E}">
        <p14:creationId xmlns:p14="http://schemas.microsoft.com/office/powerpoint/2010/main" val="41966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lvl="0">
              <a:spcBef>
                <a:spcPts val="0"/>
              </a:spcBef>
              <a:buNone/>
            </a:pPr>
            <a:r>
              <a:rPr lang="en" sz="2400" dirty="0" smtClean="0"/>
              <a:t>7</a:t>
            </a:r>
            <a:endParaRPr lang="en" sz="2400" dirty="0"/>
          </a:p>
        </p:txBody>
      </p:sp>
      <p:pic>
        <p:nvPicPr>
          <p:cNvPr id="4" name="Image 3" descr="comp_debit_seine_paris_CAN1_ETE.png"/>
          <p:cNvPicPr>
            <a:picLocks noChangeAspect="1"/>
          </p:cNvPicPr>
          <p:nvPr/>
        </p:nvPicPr>
        <p:blipFill>
          <a:blip r:embed="rId2"/>
          <a:srcRect l="9060" t="4663" r="8593" b="4832"/>
          <a:stretch>
            <a:fillRect/>
          </a:stretch>
        </p:blipFill>
        <p:spPr>
          <a:xfrm>
            <a:off x="4429124" y="0"/>
            <a:ext cx="4714876" cy="3333749"/>
          </a:xfrm>
          <a:prstGeom prst="rect">
            <a:avLst/>
          </a:prstGeom>
        </p:spPr>
      </p:pic>
      <p:pic>
        <p:nvPicPr>
          <p:cNvPr id="5" name="Image 4" descr="DEBIT_ete_loire_CAN1.png"/>
          <p:cNvPicPr>
            <a:picLocks noChangeAspect="1"/>
          </p:cNvPicPr>
          <p:nvPr/>
        </p:nvPicPr>
        <p:blipFill>
          <a:blip r:embed="rId3"/>
          <a:srcRect l="5405" t="6245" r="8108" b="6932"/>
          <a:stretch>
            <a:fillRect/>
          </a:stretch>
        </p:blipFill>
        <p:spPr>
          <a:xfrm>
            <a:off x="-1" y="3238499"/>
            <a:ext cx="4987671" cy="3429024"/>
          </a:xfrm>
          <a:prstGeom prst="rect">
            <a:avLst/>
          </a:prstGeom>
        </p:spPr>
      </p:pic>
      <p:sp>
        <p:nvSpPr>
          <p:cNvPr id="6" name="ZoneTexte 5"/>
          <p:cNvSpPr txBox="1"/>
          <p:nvPr/>
        </p:nvSpPr>
        <p:spPr>
          <a:xfrm>
            <a:off x="785786" y="857234"/>
            <a:ext cx="3214710" cy="1015663"/>
          </a:xfrm>
          <a:prstGeom prst="rect">
            <a:avLst/>
          </a:prstGeom>
          <a:noFill/>
        </p:spPr>
        <p:txBody>
          <a:bodyPr wrap="square" rtlCol="0">
            <a:spAutoFit/>
          </a:bodyPr>
          <a:lstStyle/>
          <a:p>
            <a:pPr algn="ctr"/>
            <a:r>
              <a:rPr lang="fr-FR" sz="2000" dirty="0" smtClean="0"/>
              <a:t>Evolution des débits </a:t>
            </a:r>
          </a:p>
          <a:p>
            <a:pPr algn="ctr"/>
            <a:r>
              <a:rPr lang="fr-FR" sz="2000" dirty="0" smtClean="0"/>
              <a:t>en été sur la Seine </a:t>
            </a:r>
          </a:p>
          <a:p>
            <a:pPr algn="ctr"/>
            <a:r>
              <a:rPr lang="fr-FR" sz="2000" dirty="0" smtClean="0"/>
              <a:t>et la Loire </a:t>
            </a:r>
            <a:endParaRPr lang="fr-FR" sz="2000" dirty="0"/>
          </a:p>
        </p:txBody>
      </p:sp>
    </p:spTree>
    <p:extLst>
      <p:ext uri="{BB962C8B-B14F-4D97-AF65-F5344CB8AC3E}">
        <p14:creationId xmlns:p14="http://schemas.microsoft.com/office/powerpoint/2010/main" val="3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lvl="0">
              <a:spcBef>
                <a:spcPts val="0"/>
              </a:spcBef>
              <a:buNone/>
            </a:pPr>
            <a:r>
              <a:rPr lang="en" sz="2400" dirty="0" smtClean="0"/>
              <a:t>8</a:t>
            </a:r>
            <a:endParaRPr lang="en" sz="2400" dirty="0"/>
          </a:p>
        </p:txBody>
      </p:sp>
      <p:pic>
        <p:nvPicPr>
          <p:cNvPr id="4" name="Image 3" descr="comp_debit_seine_paris_CAN1_hIVER.png"/>
          <p:cNvPicPr>
            <a:picLocks noChangeAspect="1"/>
          </p:cNvPicPr>
          <p:nvPr/>
        </p:nvPicPr>
        <p:blipFill>
          <a:blip r:embed="rId2"/>
          <a:srcRect l="9176" t="5882" r="7095" b="2941"/>
          <a:stretch>
            <a:fillRect/>
          </a:stretch>
        </p:blipFill>
        <p:spPr>
          <a:xfrm>
            <a:off x="4221510" y="0"/>
            <a:ext cx="4922493" cy="3333749"/>
          </a:xfrm>
          <a:prstGeom prst="rect">
            <a:avLst/>
          </a:prstGeom>
        </p:spPr>
      </p:pic>
      <p:pic>
        <p:nvPicPr>
          <p:cNvPr id="5" name="Image 4" descr="DEBIT_hiver_loire_CAN1.png"/>
          <p:cNvPicPr>
            <a:picLocks noChangeAspect="1"/>
          </p:cNvPicPr>
          <p:nvPr/>
        </p:nvPicPr>
        <p:blipFill>
          <a:blip r:embed="rId3"/>
          <a:srcRect l="9375" t="6282" r="8593" b="4805"/>
          <a:stretch>
            <a:fillRect/>
          </a:stretch>
        </p:blipFill>
        <p:spPr>
          <a:xfrm>
            <a:off x="0" y="3143248"/>
            <a:ext cx="5054212" cy="3714752"/>
          </a:xfrm>
          <a:prstGeom prst="rect">
            <a:avLst/>
          </a:prstGeom>
        </p:spPr>
      </p:pic>
      <p:sp>
        <p:nvSpPr>
          <p:cNvPr id="6" name="Rectangle 5"/>
          <p:cNvSpPr/>
          <p:nvPr/>
        </p:nvSpPr>
        <p:spPr>
          <a:xfrm>
            <a:off x="1285852" y="1065510"/>
            <a:ext cx="2928958" cy="923330"/>
          </a:xfrm>
          <a:prstGeom prst="rect">
            <a:avLst/>
          </a:prstGeom>
        </p:spPr>
        <p:txBody>
          <a:bodyPr wrap="square">
            <a:spAutoFit/>
          </a:bodyPr>
          <a:lstStyle/>
          <a:p>
            <a:pPr algn="ctr"/>
            <a:r>
              <a:rPr lang="fr-FR" sz="1800" dirty="0" smtClean="0"/>
              <a:t>Evolution des débits</a:t>
            </a:r>
          </a:p>
          <a:p>
            <a:pPr algn="ctr"/>
            <a:r>
              <a:rPr lang="fr-FR" sz="1800" dirty="0" smtClean="0"/>
              <a:t> en hiver sur la Seine</a:t>
            </a:r>
          </a:p>
          <a:p>
            <a:pPr algn="ctr"/>
            <a:r>
              <a:rPr lang="fr-FR" sz="1800" dirty="0" smtClean="0"/>
              <a:t> et la Loire</a:t>
            </a:r>
            <a:endParaRPr lang="fr-FR" sz="1800" dirty="0"/>
          </a:p>
        </p:txBody>
      </p:sp>
    </p:spTree>
    <p:extLst>
      <p:ext uri="{BB962C8B-B14F-4D97-AF65-F5344CB8AC3E}">
        <p14:creationId xmlns:p14="http://schemas.microsoft.com/office/powerpoint/2010/main" val="411343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71816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3150787"/>
            <a:ext cx="4797570" cy="3707213"/>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b="9589"/>
          <a:stretch/>
        </p:blipFill>
        <p:spPr>
          <a:xfrm>
            <a:off x="3851920" y="0"/>
            <a:ext cx="5157609" cy="3603279"/>
          </a:xfrm>
          <a:prstGeom prst="rect">
            <a:avLst/>
          </a:prstGeom>
        </p:spPr>
      </p:pic>
      <p:sp>
        <p:nvSpPr>
          <p:cNvPr id="6" name="Rectangle 5"/>
          <p:cNvSpPr/>
          <p:nvPr/>
        </p:nvSpPr>
        <p:spPr>
          <a:xfrm>
            <a:off x="518255" y="1065510"/>
            <a:ext cx="2928958" cy="1200329"/>
          </a:xfrm>
          <a:prstGeom prst="rect">
            <a:avLst/>
          </a:prstGeom>
        </p:spPr>
        <p:txBody>
          <a:bodyPr wrap="square">
            <a:spAutoFit/>
          </a:bodyPr>
          <a:lstStyle/>
          <a:p>
            <a:pPr algn="ctr"/>
            <a:r>
              <a:rPr lang="fr-FR" sz="1800" dirty="0" smtClean="0"/>
              <a:t>Comparaison des débits</a:t>
            </a:r>
          </a:p>
          <a:p>
            <a:pPr algn="ctr"/>
            <a:r>
              <a:rPr lang="fr-FR" sz="1800" dirty="0" err="1" smtClean="0"/>
              <a:t>Aqui</a:t>
            </a:r>
            <a:r>
              <a:rPr lang="fr-FR" sz="1800" dirty="0" smtClean="0"/>
              <a:t>-FR et SIM2.0  en hiver</a:t>
            </a:r>
            <a:br>
              <a:rPr lang="fr-FR" sz="1800" dirty="0" smtClean="0"/>
            </a:br>
            <a:r>
              <a:rPr lang="fr-FR" sz="1800" dirty="0" smtClean="0"/>
              <a:t> sur la Seine</a:t>
            </a:r>
          </a:p>
          <a:p>
            <a:pPr algn="ctr"/>
            <a:r>
              <a:rPr lang="fr-FR" sz="1800" dirty="0" smtClean="0"/>
              <a:t> et la Loire</a:t>
            </a:r>
            <a:endParaRPr lang="fr-FR" sz="1800" dirty="0"/>
          </a:p>
        </p:txBody>
      </p:sp>
    </p:spTree>
    <p:extLst>
      <p:ext uri="{BB962C8B-B14F-4D97-AF65-F5344CB8AC3E}">
        <p14:creationId xmlns:p14="http://schemas.microsoft.com/office/powerpoint/2010/main" val="52343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b="10499"/>
          <a:stretch/>
        </p:blipFill>
        <p:spPr>
          <a:xfrm>
            <a:off x="3950895" y="-171400"/>
            <a:ext cx="5589657" cy="3865830"/>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3781" r="6781"/>
          <a:stretch/>
        </p:blipFill>
        <p:spPr>
          <a:xfrm>
            <a:off x="0" y="3458424"/>
            <a:ext cx="4463358" cy="3559957"/>
          </a:xfrm>
          <a:prstGeom prst="rect">
            <a:avLst/>
          </a:prstGeom>
        </p:spPr>
      </p:pic>
      <p:sp>
        <p:nvSpPr>
          <p:cNvPr id="4" name="Rectangle 3"/>
          <p:cNvSpPr/>
          <p:nvPr/>
        </p:nvSpPr>
        <p:spPr>
          <a:xfrm>
            <a:off x="518255" y="1065510"/>
            <a:ext cx="2928958" cy="1200329"/>
          </a:xfrm>
          <a:prstGeom prst="rect">
            <a:avLst/>
          </a:prstGeom>
        </p:spPr>
        <p:txBody>
          <a:bodyPr wrap="square">
            <a:spAutoFit/>
          </a:bodyPr>
          <a:lstStyle/>
          <a:p>
            <a:pPr algn="ctr"/>
            <a:r>
              <a:rPr lang="fr-FR" sz="1800" dirty="0" smtClean="0"/>
              <a:t>Comparaison des débits</a:t>
            </a:r>
          </a:p>
          <a:p>
            <a:pPr algn="ctr"/>
            <a:r>
              <a:rPr lang="fr-FR" sz="1800" dirty="0" err="1" smtClean="0"/>
              <a:t>Aqui</a:t>
            </a:r>
            <a:r>
              <a:rPr lang="fr-FR" sz="1800" dirty="0" smtClean="0"/>
              <a:t>-FR et SIM2.0  en été</a:t>
            </a:r>
            <a:br>
              <a:rPr lang="fr-FR" sz="1800" dirty="0" smtClean="0"/>
            </a:br>
            <a:r>
              <a:rPr lang="fr-FR" sz="1800" dirty="0" smtClean="0"/>
              <a:t> sur la Seine</a:t>
            </a:r>
          </a:p>
          <a:p>
            <a:pPr algn="ctr"/>
            <a:r>
              <a:rPr lang="fr-FR" sz="1800" dirty="0" smtClean="0"/>
              <a:t> et la Loire</a:t>
            </a:r>
            <a:endParaRPr lang="fr-FR" sz="1800" dirty="0"/>
          </a:p>
        </p:txBody>
      </p:sp>
      <p:sp>
        <p:nvSpPr>
          <p:cNvPr id="6" name="ZoneTexte 5"/>
          <p:cNvSpPr txBox="1"/>
          <p:nvPr/>
        </p:nvSpPr>
        <p:spPr>
          <a:xfrm>
            <a:off x="4788025" y="4283804"/>
            <a:ext cx="4355976" cy="1477328"/>
          </a:xfrm>
          <a:prstGeom prst="rect">
            <a:avLst/>
          </a:prstGeom>
          <a:noFill/>
        </p:spPr>
        <p:txBody>
          <a:bodyPr wrap="square" rtlCol="0">
            <a:spAutoFit/>
          </a:bodyPr>
          <a:lstStyle/>
          <a:p>
            <a:r>
              <a:rPr lang="fr-FR" dirty="0" smtClean="0">
                <a:sym typeface="Wingdings" panose="05000000000000000000" pitchFamily="2" charset="2"/>
              </a:rPr>
              <a:t> Les réservoirs de SIM2.0 ont un fort impact sur les débits d’étiage</a:t>
            </a:r>
          </a:p>
          <a:p>
            <a:r>
              <a:rPr lang="fr-FR" dirty="0" smtClean="0">
                <a:sym typeface="Wingdings" panose="05000000000000000000" pitchFamily="2" charset="2"/>
              </a:rPr>
              <a:t> Les résultats de la comparaison avec les projections de Gildas ne vont pas dans le sens auquel on s’attendait</a:t>
            </a:r>
            <a:endParaRPr lang="fr-FR" dirty="0"/>
          </a:p>
        </p:txBody>
      </p:sp>
    </p:spTree>
    <p:extLst>
      <p:ext uri="{BB962C8B-B14F-4D97-AF65-F5344CB8AC3E}">
        <p14:creationId xmlns:p14="http://schemas.microsoft.com/office/powerpoint/2010/main" val="3246059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307"/>
          <a:stretch/>
        </p:blipFill>
        <p:spPr bwMode="auto">
          <a:xfrm>
            <a:off x="-108858" y="908720"/>
            <a:ext cx="9888081" cy="606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098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96944" cy="369332"/>
          </a:xfrm>
          <a:prstGeom prst="rect">
            <a:avLst/>
          </a:prstGeom>
        </p:spPr>
        <p:txBody>
          <a:bodyPr wrap="square">
            <a:spAutoFit/>
          </a:bodyPr>
          <a:lstStyle/>
          <a:p>
            <a:r>
              <a:rPr lang="fr-FR" b="1" dirty="0" smtClean="0"/>
              <a:t>1. Point administratif sur le projet: clôture de la 1ere phase, lancement de la seconde </a:t>
            </a:r>
            <a:endParaRPr lang="fr-FR" b="1" dirty="0"/>
          </a:p>
        </p:txBody>
      </p:sp>
      <p:sp>
        <p:nvSpPr>
          <p:cNvPr id="3" name="ZoneTexte 2"/>
          <p:cNvSpPr txBox="1"/>
          <p:nvPr/>
        </p:nvSpPr>
        <p:spPr>
          <a:xfrm>
            <a:off x="539552" y="864966"/>
            <a:ext cx="8208912" cy="5909310"/>
          </a:xfrm>
          <a:prstGeom prst="rect">
            <a:avLst/>
          </a:prstGeom>
          <a:noFill/>
        </p:spPr>
        <p:txBody>
          <a:bodyPr wrap="square" rtlCol="0">
            <a:spAutoFit/>
          </a:bodyPr>
          <a:lstStyle/>
          <a:p>
            <a:r>
              <a:rPr lang="fr-FR" dirty="0" smtClean="0"/>
              <a:t>1ere phase close en Mars 2017  (dernière réunion…. Octobre 2017)</a:t>
            </a:r>
          </a:p>
          <a:p>
            <a:endParaRPr lang="fr-FR" dirty="0" smtClean="0"/>
          </a:p>
          <a:p>
            <a:r>
              <a:rPr lang="fr-FR" dirty="0" smtClean="0"/>
              <a:t>Nouvelle phase avec 4 conventions:</a:t>
            </a:r>
          </a:p>
          <a:p>
            <a:pPr marL="285750" indent="-285750">
              <a:buFont typeface="Arial" panose="020B0604020202020204" pitchFamily="34" charset="0"/>
              <a:buChar char="•"/>
            </a:pPr>
            <a:r>
              <a:rPr lang="fr-FR" dirty="0" smtClean="0"/>
              <a:t>BRGM</a:t>
            </a:r>
          </a:p>
          <a:p>
            <a:pPr marL="285750" indent="-285750">
              <a:buFont typeface="Arial" panose="020B0604020202020204" pitchFamily="34" charset="0"/>
              <a:buChar char="•"/>
            </a:pPr>
            <a:r>
              <a:rPr lang="fr-FR" dirty="0" smtClean="0"/>
              <a:t>Météo-France</a:t>
            </a:r>
          </a:p>
          <a:p>
            <a:pPr marL="285750" indent="-285750">
              <a:buFont typeface="Arial" panose="020B0604020202020204" pitchFamily="34" charset="0"/>
              <a:buChar char="•"/>
            </a:pPr>
            <a:r>
              <a:rPr lang="fr-FR" dirty="0" smtClean="0"/>
              <a:t>Géosciences-Rennes (pour financement thèse Quentin Courtois 3 ans)</a:t>
            </a:r>
          </a:p>
          <a:p>
            <a:pPr marL="285750" indent="-285750">
              <a:buFont typeface="Arial" panose="020B0604020202020204" pitchFamily="34" charset="0"/>
              <a:buChar char="•"/>
            </a:pPr>
            <a:r>
              <a:rPr lang="fr-FR" dirty="0" smtClean="0"/>
              <a:t>ARMINES-CNRS-UPMC (&amp; </a:t>
            </a:r>
            <a:r>
              <a:rPr lang="fr-FR" dirty="0" err="1" smtClean="0"/>
              <a:t>Cerfacs</a:t>
            </a:r>
            <a:r>
              <a:rPr lang="fr-FR" dirty="0" smtClean="0"/>
              <a:t>) pour 3 ans, signée le 21 Juin!</a:t>
            </a:r>
          </a:p>
          <a:p>
            <a:pPr marL="285750" indent="-285750">
              <a:buFont typeface="Arial" panose="020B0604020202020204" pitchFamily="34" charset="0"/>
              <a:buChar char="•"/>
            </a:pPr>
            <a:endParaRPr lang="fr-FR" dirty="0" smtClean="0"/>
          </a:p>
          <a:p>
            <a:r>
              <a:rPr lang="fr-FR" dirty="0" smtClean="0"/>
              <a:t>Embauche d’un CDD de 2 ans à Météo-France :</a:t>
            </a:r>
          </a:p>
          <a:p>
            <a:pPr marL="742950" lvl="1" indent="-285750">
              <a:buFont typeface="Wingdings" pitchFamily="2" charset="2"/>
              <a:buChar char="è"/>
            </a:pPr>
            <a:r>
              <a:rPr lang="fr-FR" dirty="0" smtClean="0"/>
              <a:t>Renouvellement de Nicolas Roux dès que possible… Son contrat est arrêté depuis Février 2017, ce qui a limité les développements et interactions…</a:t>
            </a:r>
          </a:p>
          <a:p>
            <a:pPr lvl="1"/>
            <a:endParaRPr lang="fr-FR" dirty="0" smtClean="0"/>
          </a:p>
          <a:p>
            <a:r>
              <a:rPr lang="fr-FR" dirty="0" smtClean="0"/>
              <a:t>Réunion plénière le 3 octobre 2017 (participation potentielle d’acteurs sur l’eau)</a:t>
            </a:r>
          </a:p>
          <a:p>
            <a:r>
              <a:rPr lang="fr-FR" dirty="0" smtClean="0"/>
              <a:t>Présentation du projet à la rencontre AFB chercheurs-gestionnaires le 14 Novembre</a:t>
            </a:r>
          </a:p>
          <a:p>
            <a:pPr marL="742950" lvl="1" indent="-285750">
              <a:buFont typeface="Wingdings" pitchFamily="2" charset="2"/>
              <a:buChar char="è"/>
            </a:pPr>
            <a:endParaRPr lang="fr-FR" dirty="0" smtClean="0"/>
          </a:p>
          <a:p>
            <a:r>
              <a:rPr lang="fr-FR" dirty="0" smtClean="0"/>
              <a:t>En parallèle:</a:t>
            </a:r>
          </a:p>
          <a:p>
            <a:pPr marL="285750" indent="-285750">
              <a:buFont typeface="Arial" panose="020B0604020202020204" pitchFamily="34" charset="0"/>
              <a:buChar char="•"/>
            </a:pPr>
            <a:r>
              <a:rPr lang="fr-FR" dirty="0" smtClean="0"/>
              <a:t> soutien par le ministère de l’environnement sur les services climatiques</a:t>
            </a:r>
          </a:p>
          <a:p>
            <a:r>
              <a:rPr lang="fr-FR" dirty="0" smtClean="0">
                <a:sym typeface="Wingdings" panose="05000000000000000000" pitchFamily="2" charset="2"/>
              </a:rPr>
              <a:t> Réalisation de projections climatiques et financement d’une étude sur le potentiel de la prévision saisonnière des nappes (1 an de CDD)</a:t>
            </a:r>
            <a:endParaRPr lang="fr-FR" dirty="0" smtClean="0"/>
          </a:p>
          <a:p>
            <a:pPr marL="285750" indent="-285750">
              <a:buFont typeface="Arial" panose="020B0604020202020204" pitchFamily="34" charset="0"/>
              <a:buChar char="•"/>
            </a:pPr>
            <a:r>
              <a:rPr lang="fr-FR" dirty="0" smtClean="0"/>
              <a:t>Dépôt d’un sujet de thèse sur CC et irrigation (</a:t>
            </a:r>
            <a:r>
              <a:rPr lang="fr-FR" dirty="0" err="1" smtClean="0"/>
              <a:t>co-direction</a:t>
            </a:r>
            <a:r>
              <a:rPr lang="fr-FR" dirty="0" smtClean="0"/>
              <a:t> avec Pierre-Alain Jayet INRA et JP Vergnes) </a:t>
            </a:r>
            <a:r>
              <a:rPr lang="fr-FR" dirty="0" smtClean="0">
                <a:sym typeface="Wingdings" panose="05000000000000000000" pitchFamily="2" charset="2"/>
              </a:rPr>
              <a:t> candidat James Harris; délibération de l’ED début Juillet</a:t>
            </a:r>
            <a:endParaRPr lang="fr-FR" dirty="0"/>
          </a:p>
        </p:txBody>
      </p:sp>
    </p:spTree>
    <p:extLst>
      <p:ext uri="{BB962C8B-B14F-4D97-AF65-F5344CB8AC3E}">
        <p14:creationId xmlns:p14="http://schemas.microsoft.com/office/powerpoint/2010/main" val="424228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782"/>
          <a:stretch/>
        </p:blipFill>
        <p:spPr bwMode="auto">
          <a:xfrm>
            <a:off x="-163286" y="1124744"/>
            <a:ext cx="9590471" cy="58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678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556792"/>
            <a:ext cx="7772400" cy="1470025"/>
          </a:xfrm>
        </p:spPr>
        <p:txBody>
          <a:bodyPr>
            <a:normAutofit fontScale="90000"/>
          </a:bodyPr>
          <a:lstStyle/>
          <a:p>
            <a:r>
              <a:rPr lang="fr-FR" dirty="0" smtClean="0"/>
              <a:t>Etude des variations historiques de l’hydroclimatologie du bassin versant de la Seine sur tous le XXe siècle</a:t>
            </a:r>
            <a:endParaRPr lang="fr-FR" dirty="0"/>
          </a:p>
        </p:txBody>
      </p:sp>
      <p:sp>
        <p:nvSpPr>
          <p:cNvPr id="3" name="Sous-titre 2"/>
          <p:cNvSpPr>
            <a:spLocks noGrp="1"/>
          </p:cNvSpPr>
          <p:nvPr>
            <p:ph type="subTitle" idx="1"/>
          </p:nvPr>
        </p:nvSpPr>
        <p:spPr/>
        <p:txBody>
          <a:bodyPr>
            <a:normAutofit fontScale="85000" lnSpcReduction="10000"/>
          </a:bodyPr>
          <a:lstStyle/>
          <a:p>
            <a:r>
              <a:rPr lang="fr-FR" dirty="0" smtClean="0"/>
              <a:t>Reconstitution de la chronique des débits pour Paris-Austerlitz entre 1876 et 2017</a:t>
            </a:r>
          </a:p>
          <a:p>
            <a:endParaRPr lang="fr-FR" dirty="0"/>
          </a:p>
          <a:p>
            <a:r>
              <a:rPr lang="fr-FR" dirty="0" smtClean="0"/>
              <a:t>Pierre SALMON</a:t>
            </a:r>
            <a:endParaRPr lang="fr-FR" dirty="0"/>
          </a:p>
        </p:txBody>
      </p:sp>
    </p:spTree>
    <p:extLst>
      <p:ext uri="{BB962C8B-B14F-4D97-AF65-F5344CB8AC3E}">
        <p14:creationId xmlns:p14="http://schemas.microsoft.com/office/powerpoint/2010/main" val="2192038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Chronique de hauteurs journalières entre 1876 et 2017</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9490"/>
            <a:ext cx="8229600" cy="4207383"/>
          </a:xfrm>
        </p:spPr>
      </p:pic>
    </p:spTree>
    <p:extLst>
      <p:ext uri="{BB962C8B-B14F-4D97-AF65-F5344CB8AC3E}">
        <p14:creationId xmlns:p14="http://schemas.microsoft.com/office/powerpoint/2010/main" val="343573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Méthode utilisée</a:t>
            </a:r>
            <a:endParaRPr lang="fr-FR" dirty="0"/>
          </a:p>
        </p:txBody>
      </p:sp>
      <p:sp>
        <p:nvSpPr>
          <p:cNvPr id="5" name="Espace réservé du contenu 4"/>
          <p:cNvSpPr>
            <a:spLocks noGrp="1"/>
          </p:cNvSpPr>
          <p:nvPr>
            <p:ph idx="1"/>
          </p:nvPr>
        </p:nvSpPr>
        <p:spPr/>
        <p:txBody>
          <a:bodyPr/>
          <a:lstStyle/>
          <a:p>
            <a:r>
              <a:rPr lang="fr-FR" dirty="0" smtClean="0"/>
              <a:t>350 jaugeages à Paris-Austerlitz entre 1876 et 2017</a:t>
            </a:r>
          </a:p>
          <a:p>
            <a:r>
              <a:rPr lang="fr-FR" dirty="0" smtClean="0"/>
              <a:t>Séparation en deux périodes 1876-1989 et 1990-2017</a:t>
            </a:r>
          </a:p>
          <a:p>
            <a:r>
              <a:rPr lang="fr-FR" dirty="0" smtClean="0"/>
              <a:t>Calcul des moyennes et écart-types sur chaque période des débits tous les 10cm avec 5 valeurs de hauteurs observables </a:t>
            </a:r>
          </a:p>
        </p:txBody>
      </p:sp>
    </p:spTree>
    <p:extLst>
      <p:ext uri="{BB962C8B-B14F-4D97-AF65-F5344CB8AC3E}">
        <p14:creationId xmlns:p14="http://schemas.microsoft.com/office/powerpoint/2010/main" val="2620693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Courbes de tarages calculées</a:t>
            </a:r>
            <a:endParaRPr lang="fr-FR" dirty="0"/>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9490"/>
            <a:ext cx="8229600" cy="4207383"/>
          </a:xfrm>
        </p:spPr>
      </p:pic>
    </p:spTree>
    <p:extLst>
      <p:ext uri="{BB962C8B-B14F-4D97-AF65-F5344CB8AC3E}">
        <p14:creationId xmlns:p14="http://schemas.microsoft.com/office/powerpoint/2010/main" val="2266500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Reconstitution des débits pour Paris-Austerlitz entre 1876 et 2017</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6745"/>
            <a:ext cx="8229600" cy="4132873"/>
          </a:xfrm>
        </p:spPr>
      </p:pic>
    </p:spTree>
    <p:extLst>
      <p:ext uri="{BB962C8B-B14F-4D97-AF65-F5344CB8AC3E}">
        <p14:creationId xmlns:p14="http://schemas.microsoft.com/office/powerpoint/2010/main" val="2656148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Reconstitution des débits pour Paris-Austerlitz entre 1876 et 2017</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6745"/>
            <a:ext cx="8229600" cy="4132873"/>
          </a:xfrm>
        </p:spPr>
      </p:pic>
      <p:sp>
        <p:nvSpPr>
          <p:cNvPr id="3" name="Rectangle 2"/>
          <p:cNvSpPr/>
          <p:nvPr/>
        </p:nvSpPr>
        <p:spPr>
          <a:xfrm>
            <a:off x="6012160" y="2276872"/>
            <a:ext cx="1080120" cy="3024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599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568952" cy="1143000"/>
          </a:xfrm>
        </p:spPr>
        <p:txBody>
          <a:bodyPr>
            <a:normAutofit fontScale="90000"/>
          </a:bodyPr>
          <a:lstStyle/>
          <a:p>
            <a:r>
              <a:rPr lang="fr-FR" dirty="0" smtClean="0"/>
              <a:t>Comparaison des débits reconstitués sur Paris-Austerlitz / Chalifert et Vernon</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9490"/>
            <a:ext cx="8229600" cy="4207383"/>
          </a:xfrm>
        </p:spPr>
      </p:pic>
    </p:spTree>
    <p:extLst>
      <p:ext uri="{BB962C8B-B14F-4D97-AF65-F5344CB8AC3E}">
        <p14:creationId xmlns:p14="http://schemas.microsoft.com/office/powerpoint/2010/main" val="236327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66"/>
            </a:gs>
            <a:gs pos="100000">
              <a:srgbClr val="6D6DA8"/>
            </a:gs>
          </a:gsLst>
          <a:lin ang="5400000" scaled="1"/>
        </a:gradFill>
        <a:effectLst/>
      </p:bgPr>
    </p:bg>
    <p:spTree>
      <p:nvGrpSpPr>
        <p:cNvPr id="1" name=""/>
        <p:cNvGrpSpPr/>
        <p:nvPr/>
      </p:nvGrpSpPr>
      <p:grpSpPr>
        <a:xfrm>
          <a:off x="0" y="0"/>
          <a:ext cx="0" cy="0"/>
          <a:chOff x="0" y="0"/>
          <a:chExt cx="0" cy="0"/>
        </a:xfrm>
      </p:grpSpPr>
      <p:sp>
        <p:nvSpPr>
          <p:cNvPr id="2050" name="Text Box 10"/>
          <p:cNvSpPr txBox="1">
            <a:spLocks noChangeArrowheads="1"/>
          </p:cNvSpPr>
          <p:nvPr/>
        </p:nvSpPr>
        <p:spPr bwMode="auto">
          <a:xfrm>
            <a:off x="2771775" y="2565400"/>
            <a:ext cx="3600450" cy="436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fontAlgn="base">
              <a:spcBef>
                <a:spcPct val="50000"/>
              </a:spcBef>
              <a:spcAft>
                <a:spcPct val="0"/>
              </a:spcAft>
            </a:pPr>
            <a:r>
              <a:rPr lang="fr-FR" altLang="fr-FR" sz="2200" b="1" smtClean="0">
                <a:solidFill>
                  <a:srgbClr val="FFFFFF"/>
                </a:solidFill>
              </a:rPr>
              <a:t>27 juin 2017</a:t>
            </a:r>
            <a:endParaRPr lang="fr-FR" altLang="fr-FR" sz="2200" i="1" smtClean="0">
              <a:solidFill>
                <a:srgbClr val="FFFFFF"/>
              </a:solidFill>
            </a:endParaRPr>
          </a:p>
        </p:txBody>
      </p:sp>
      <p:sp>
        <p:nvSpPr>
          <p:cNvPr id="2051" name="Text Box 17"/>
          <p:cNvSpPr txBox="1">
            <a:spLocks noChangeArrowheads="1"/>
          </p:cNvSpPr>
          <p:nvPr/>
        </p:nvSpPr>
        <p:spPr bwMode="auto">
          <a:xfrm>
            <a:off x="0" y="347662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fontAlgn="base">
              <a:spcBef>
                <a:spcPct val="50000"/>
              </a:spcBef>
              <a:spcAft>
                <a:spcPct val="0"/>
              </a:spcAft>
            </a:pPr>
            <a:r>
              <a:rPr lang="en-US" altLang="fr-FR" sz="2400" b="1" smtClean="0">
                <a:solidFill>
                  <a:srgbClr val="FFFFFF"/>
                </a:solidFill>
              </a:rPr>
              <a:t>Audrey Gervereau</a:t>
            </a:r>
          </a:p>
          <a:p>
            <a:pPr algn="ctr" fontAlgn="base">
              <a:spcBef>
                <a:spcPct val="50000"/>
              </a:spcBef>
              <a:spcAft>
                <a:spcPct val="0"/>
              </a:spcAft>
            </a:pPr>
            <a:endParaRPr lang="fr-CA" altLang="fr-FR" smtClean="0">
              <a:solidFill>
                <a:srgbClr val="FFFFFF"/>
              </a:solidFill>
            </a:endParaRPr>
          </a:p>
          <a:p>
            <a:pPr algn="ctr" fontAlgn="base">
              <a:spcBef>
                <a:spcPct val="50000"/>
              </a:spcBef>
              <a:spcAft>
                <a:spcPct val="0"/>
              </a:spcAft>
            </a:pPr>
            <a:r>
              <a:rPr lang="fr-CA" altLang="fr-FR" smtClean="0">
                <a:solidFill>
                  <a:srgbClr val="FFFFFF"/>
                </a:solidFill>
              </a:rPr>
              <a:t>Encadrement : Florence Habets, UMR METIS</a:t>
            </a:r>
          </a:p>
          <a:p>
            <a:pPr algn="ctr" fontAlgn="base">
              <a:spcBef>
                <a:spcPct val="50000"/>
              </a:spcBef>
              <a:spcAft>
                <a:spcPct val="0"/>
              </a:spcAft>
            </a:pPr>
            <a:r>
              <a:rPr lang="fr-CA" altLang="fr-FR" smtClean="0">
                <a:solidFill>
                  <a:srgbClr val="FFFFFF"/>
                </a:solidFill>
              </a:rPr>
              <a:t>Co-encadrement : Julien Boé, CERFACS</a:t>
            </a:r>
          </a:p>
          <a:p>
            <a:pPr algn="ctr" fontAlgn="base">
              <a:spcBef>
                <a:spcPct val="50000"/>
              </a:spcBef>
              <a:spcAft>
                <a:spcPct val="0"/>
              </a:spcAft>
            </a:pPr>
            <a:endParaRPr lang="en-US" altLang="fr-FR" smtClean="0">
              <a:solidFill>
                <a:srgbClr val="FFFFFF"/>
              </a:solidFill>
            </a:endParaRPr>
          </a:p>
        </p:txBody>
      </p:sp>
      <p:sp>
        <p:nvSpPr>
          <p:cNvPr id="2052" name="Text Box 21"/>
          <p:cNvSpPr txBox="1">
            <a:spLocks noChangeArrowheads="1"/>
          </p:cNvSpPr>
          <p:nvPr/>
        </p:nvSpPr>
        <p:spPr bwMode="auto">
          <a:xfrm>
            <a:off x="252413" y="333375"/>
            <a:ext cx="8640762" cy="1616075"/>
          </a:xfrm>
          <a:prstGeom prst="rect">
            <a:avLst/>
          </a:prstGeom>
          <a:solidFill>
            <a:srgbClr val="6666FF"/>
          </a:solidFill>
          <a:ln>
            <a:noFill/>
          </a:ln>
          <a:extLs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fontAlgn="base">
              <a:spcBef>
                <a:spcPct val="50000"/>
              </a:spcBef>
              <a:spcAft>
                <a:spcPct val="0"/>
              </a:spcAft>
            </a:pPr>
            <a:r>
              <a:rPr lang="fr-FR" altLang="fr-FR" sz="3300" b="1" smtClean="0">
                <a:solidFill>
                  <a:srgbClr val="FFFFFF"/>
                </a:solidFill>
              </a:rPr>
              <a:t>Analyse de la variabilité de la ressource en eau au XXe siècle : comprendre le passé pour mieux anticiper le futur</a:t>
            </a:r>
          </a:p>
        </p:txBody>
      </p:sp>
      <p:pic>
        <p:nvPicPr>
          <p:cNvPr id="2053"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5559425"/>
            <a:ext cx="2138362" cy="1023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Imag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213" y="5627688"/>
            <a:ext cx="2436812" cy="887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0526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3EB3F226-388F-4D7B-B416-F29862D79010}" type="slidenum">
              <a:rPr lang="en-US" altLang="fr-FR" smtClean="0">
                <a:solidFill>
                  <a:srgbClr val="FFFFFF"/>
                </a:solidFill>
                <a:latin typeface="Times New Roman" pitchFamily="18" charset="0"/>
              </a:rPr>
              <a:pPr/>
              <a:t>29</a:t>
            </a:fld>
            <a:endParaRPr lang="en-US" altLang="fr-FR" smtClean="0">
              <a:solidFill>
                <a:srgbClr val="FFFFFF"/>
              </a:solidFill>
              <a:latin typeface="Times New Roman" pitchFamily="18" charset="0"/>
            </a:endParaRPr>
          </a:p>
        </p:txBody>
      </p:sp>
      <p:sp>
        <p:nvSpPr>
          <p:cNvPr id="3075" name="Rectangle 19"/>
          <p:cNvSpPr>
            <a:spLocks noChangeArrowheads="1"/>
          </p:cNvSpPr>
          <p:nvPr/>
        </p:nvSpPr>
        <p:spPr bwMode="auto">
          <a:xfrm>
            <a:off x="0" y="0"/>
            <a:ext cx="61928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1. Introduction</a:t>
            </a:r>
          </a:p>
        </p:txBody>
      </p:sp>
      <p:sp>
        <p:nvSpPr>
          <p:cNvPr id="3076" name="Text Box 20"/>
          <p:cNvSpPr txBox="1">
            <a:spLocks noChangeArrowheads="1"/>
          </p:cNvSpPr>
          <p:nvPr/>
        </p:nvSpPr>
        <p:spPr bwMode="auto">
          <a:xfrm>
            <a:off x="4752975" y="3175"/>
            <a:ext cx="43561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r" fontAlgn="base">
              <a:spcBef>
                <a:spcPct val="50000"/>
              </a:spcBef>
              <a:spcAft>
                <a:spcPct val="0"/>
              </a:spcAft>
            </a:pPr>
            <a:r>
              <a:rPr lang="fr-FR" altLang="fr-FR" sz="2400" b="1" i="1" smtClean="0">
                <a:solidFill>
                  <a:srgbClr val="FFFFFF"/>
                </a:solidFill>
              </a:rPr>
              <a:t>Le projet Aqui-FR</a:t>
            </a:r>
          </a:p>
        </p:txBody>
      </p:sp>
      <p:sp>
        <p:nvSpPr>
          <p:cNvPr id="3077" name="Rectangle 21"/>
          <p:cNvSpPr>
            <a:spLocks noChangeArrowheads="1"/>
          </p:cNvSpPr>
          <p:nvPr/>
        </p:nvSpPr>
        <p:spPr bwMode="auto">
          <a:xfrm>
            <a:off x="179388" y="620713"/>
            <a:ext cx="8713787"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eaLnBrk="0" fontAlgn="base" hangingPunct="0">
              <a:spcBef>
                <a:spcPct val="0"/>
              </a:spcBef>
              <a:spcAft>
                <a:spcPct val="0"/>
              </a:spcAft>
            </a:pPr>
            <a:r>
              <a:rPr lang="fr-FR" altLang="fr-FR" sz="2200" u="sng" smtClean="0">
                <a:solidFill>
                  <a:srgbClr val="FFFFFF"/>
                </a:solidFill>
              </a:rPr>
              <a:t>La plateforme de modélisation hydrogéologique nationale Aqui-FR</a:t>
            </a:r>
          </a:p>
          <a:p>
            <a:pPr algn="ctr" eaLnBrk="0" fontAlgn="base" hangingPunct="0">
              <a:spcBef>
                <a:spcPct val="0"/>
              </a:spcBef>
              <a:spcAft>
                <a:spcPct val="0"/>
              </a:spcAft>
            </a:pPr>
            <a:endParaRPr lang="fr-FR" altLang="fr-FR" sz="2200" u="sng" smtClean="0">
              <a:solidFill>
                <a:srgbClr val="FFFFFF"/>
              </a:solidFill>
            </a:endParaRPr>
          </a:p>
          <a:p>
            <a:pPr algn="ctr" eaLnBrk="0" fontAlgn="base" hangingPunct="0">
              <a:spcBef>
                <a:spcPct val="0"/>
              </a:spcBef>
              <a:spcAft>
                <a:spcPct val="0"/>
              </a:spcAft>
            </a:pPr>
            <a:r>
              <a:rPr lang="fr-FR" altLang="fr-FR" sz="2200" u="sng" smtClean="0">
                <a:solidFill>
                  <a:srgbClr val="FFFFFF"/>
                </a:solidFill>
              </a:rPr>
              <a:t>Enjeux :</a:t>
            </a:r>
          </a:p>
          <a:p>
            <a:pPr algn="ctr" eaLnBrk="0" fontAlgn="base" hangingPunct="0">
              <a:spcBef>
                <a:spcPct val="0"/>
              </a:spcBef>
              <a:spcAft>
                <a:spcPct val="0"/>
              </a:spcAft>
            </a:pPr>
            <a:endParaRPr lang="fr-FR" altLang="fr-FR" smtClean="0">
              <a:solidFill>
                <a:srgbClr val="FFFFFF"/>
              </a:solidFill>
            </a:endParaRPr>
          </a:p>
          <a:p>
            <a:pPr algn="just" eaLnBrk="0" fontAlgn="base" hangingPunct="0">
              <a:spcBef>
                <a:spcPct val="0"/>
              </a:spcBef>
              <a:spcAft>
                <a:spcPct val="0"/>
              </a:spcAft>
            </a:pPr>
            <a:r>
              <a:rPr lang="fr-FR" altLang="fr-FR" smtClean="0">
                <a:solidFill>
                  <a:srgbClr val="FFFFFF"/>
                </a:solidFill>
                <a:cs typeface="Arial" pitchFamily="34" charset="0"/>
              </a:rPr>
              <a:t>→   Gestion durable de la ressource en eau.</a:t>
            </a:r>
          </a:p>
          <a:p>
            <a:pPr algn="just" eaLnBrk="0" fontAlgn="base" hangingPunct="0">
              <a:spcBef>
                <a:spcPct val="0"/>
              </a:spcBef>
              <a:spcAft>
                <a:spcPct val="0"/>
              </a:spcAft>
            </a:pPr>
            <a:endParaRPr lang="fr-FR" altLang="fr-FR" smtClean="0">
              <a:solidFill>
                <a:srgbClr val="FFFFFF"/>
              </a:solidFill>
              <a:cs typeface="Arial" pitchFamily="34" charset="0"/>
            </a:endParaRPr>
          </a:p>
          <a:p>
            <a:pPr algn="just" eaLnBrk="0" fontAlgn="base" hangingPunct="0">
              <a:spcBef>
                <a:spcPct val="0"/>
              </a:spcBef>
              <a:spcAft>
                <a:spcPct val="0"/>
              </a:spcAft>
            </a:pPr>
            <a:r>
              <a:rPr lang="fr-FR" altLang="fr-FR" smtClean="0">
                <a:solidFill>
                  <a:srgbClr val="FFFFFF"/>
                </a:solidFill>
                <a:cs typeface="Arial" pitchFamily="34" charset="0"/>
              </a:rPr>
              <a:t>→ Etude d’impact du changement climatique et des pressions anthropiques sur la ressource en eau. </a:t>
            </a:r>
          </a:p>
          <a:p>
            <a:pPr algn="just" eaLnBrk="0" fontAlgn="base" hangingPunct="0">
              <a:spcBef>
                <a:spcPct val="0"/>
              </a:spcBef>
              <a:spcAft>
                <a:spcPct val="0"/>
              </a:spcAft>
            </a:pPr>
            <a:endParaRPr lang="fr-FR" altLang="fr-FR" smtClean="0">
              <a:solidFill>
                <a:srgbClr val="FFFFFF"/>
              </a:solidFill>
              <a:cs typeface="Arial" pitchFamily="34" charset="0"/>
            </a:endParaRPr>
          </a:p>
          <a:p>
            <a:pPr algn="just" eaLnBrk="0" fontAlgn="base" hangingPunct="0">
              <a:spcBef>
                <a:spcPct val="0"/>
              </a:spcBef>
              <a:spcAft>
                <a:spcPct val="0"/>
              </a:spcAft>
            </a:pPr>
            <a:r>
              <a:rPr lang="fr-FR" altLang="fr-FR" smtClean="0">
                <a:solidFill>
                  <a:srgbClr val="FFC000"/>
                </a:solidFill>
                <a:cs typeface="Arial" pitchFamily="34" charset="0"/>
              </a:rPr>
              <a:t>→  Nécessité de réunir l</a:t>
            </a:r>
            <a:r>
              <a:rPr lang="fr-FR" altLang="fr-FR" smtClean="0">
                <a:solidFill>
                  <a:srgbClr val="FFC000"/>
                </a:solidFill>
              </a:rPr>
              <a:t>es modèles hydrogéologiques déjà existants dans une structure pérenne (système multi-modèle hydrogéologique) et de les améliorer. </a:t>
            </a:r>
            <a:endParaRPr lang="fr-FR" altLang="fr-FR" smtClean="0">
              <a:solidFill>
                <a:srgbClr val="FFC000"/>
              </a:solidFill>
              <a:cs typeface="Arial" pitchFamily="34" charset="0"/>
            </a:endParaRPr>
          </a:p>
          <a:p>
            <a:pPr eaLnBrk="0" fontAlgn="base" hangingPunct="0">
              <a:spcBef>
                <a:spcPct val="0"/>
              </a:spcBef>
              <a:spcAft>
                <a:spcPct val="0"/>
              </a:spcAft>
            </a:pPr>
            <a:endParaRPr lang="fr-FR" altLang="fr-FR" sz="1900" smtClean="0">
              <a:solidFill>
                <a:srgbClr val="FFFFFF"/>
              </a:solidFill>
              <a:cs typeface="Arial" pitchFamily="34" charset="0"/>
            </a:endParaRPr>
          </a:p>
        </p:txBody>
      </p:sp>
    </p:spTree>
    <p:extLst>
      <p:ext uri="{BB962C8B-B14F-4D97-AF65-F5344CB8AC3E}">
        <p14:creationId xmlns:p14="http://schemas.microsoft.com/office/powerpoint/2010/main" val="33716625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60648"/>
            <a:ext cx="7830616" cy="369332"/>
          </a:xfrm>
          <a:prstGeom prst="rect">
            <a:avLst/>
          </a:prstGeom>
        </p:spPr>
        <p:txBody>
          <a:bodyPr wrap="square">
            <a:spAutoFit/>
          </a:bodyPr>
          <a:lstStyle/>
          <a:p>
            <a:r>
              <a:rPr lang="fr-FR" b="1" dirty="0" smtClean="0"/>
              <a:t>2. Point sur le rapport de fin de phase et l'état d'avancement de la structure </a:t>
            </a:r>
          </a:p>
        </p:txBody>
      </p:sp>
      <p:sp>
        <p:nvSpPr>
          <p:cNvPr id="5" name="ZoneTexte 4"/>
          <p:cNvSpPr txBox="1"/>
          <p:nvPr/>
        </p:nvSpPr>
        <p:spPr>
          <a:xfrm>
            <a:off x="395536" y="1124744"/>
            <a:ext cx="6869060" cy="646331"/>
          </a:xfrm>
          <a:prstGeom prst="rect">
            <a:avLst/>
          </a:prstGeom>
          <a:noFill/>
        </p:spPr>
        <p:txBody>
          <a:bodyPr wrap="none" rtlCol="0">
            <a:spAutoFit/>
          </a:bodyPr>
          <a:lstStyle/>
          <a:p>
            <a:r>
              <a:rPr lang="fr-FR" dirty="0" smtClean="0"/>
              <a:t>3 rapports pour cette 1</a:t>
            </a:r>
            <a:r>
              <a:rPr lang="fr-FR" baseline="30000" dirty="0" smtClean="0"/>
              <a:t>er</a:t>
            </a:r>
            <a:r>
              <a:rPr lang="fr-FR" dirty="0" smtClean="0"/>
              <a:t> phase : BRGM, Géosciences Rennes, et total….</a:t>
            </a:r>
          </a:p>
          <a:p>
            <a:r>
              <a:rPr lang="fr-FR" dirty="0" smtClean="0"/>
              <a:t>Rappel de la structure</a:t>
            </a:r>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99592" y="1657350"/>
            <a:ext cx="7128792" cy="4579962"/>
          </a:xfrm>
          <a:prstGeom prst="rect">
            <a:avLst/>
          </a:prstGeom>
        </p:spPr>
      </p:pic>
    </p:spTree>
    <p:extLst>
      <p:ext uri="{BB962C8B-B14F-4D97-AF65-F5344CB8AC3E}">
        <p14:creationId xmlns:p14="http://schemas.microsoft.com/office/powerpoint/2010/main" val="318884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3522DC4C-66F8-4322-857E-F0FEAC839547}" type="slidenum">
              <a:rPr lang="en-US" altLang="fr-FR" smtClean="0">
                <a:solidFill>
                  <a:srgbClr val="FFFFFF"/>
                </a:solidFill>
                <a:latin typeface="Times New Roman" pitchFamily="18" charset="0"/>
              </a:rPr>
              <a:pPr/>
              <a:t>30</a:t>
            </a:fld>
            <a:endParaRPr lang="en-US" altLang="fr-FR" smtClean="0">
              <a:solidFill>
                <a:srgbClr val="FFFFFF"/>
              </a:solidFill>
              <a:latin typeface="Times New Roman" pitchFamily="18" charset="0"/>
            </a:endParaRPr>
          </a:p>
        </p:txBody>
      </p:sp>
      <p:sp>
        <p:nvSpPr>
          <p:cNvPr id="5123" name="Text Box 12"/>
          <p:cNvSpPr txBox="1">
            <a:spLocks noChangeArrowheads="1"/>
          </p:cNvSpPr>
          <p:nvPr/>
        </p:nvSpPr>
        <p:spPr bwMode="auto">
          <a:xfrm>
            <a:off x="155575" y="584200"/>
            <a:ext cx="882015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eaLnBrk="0" fontAlgn="base" hangingPunct="0">
              <a:spcBef>
                <a:spcPct val="50000"/>
              </a:spcBef>
              <a:spcAft>
                <a:spcPct val="0"/>
              </a:spcAft>
            </a:pPr>
            <a:r>
              <a:rPr lang="fr-FR" altLang="fr-FR" sz="2200" u="sng" smtClean="0">
                <a:solidFill>
                  <a:srgbClr val="FFFFFF"/>
                </a:solidFill>
              </a:rPr>
              <a:t>Objectifs du stage :</a:t>
            </a: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r>
              <a:rPr lang="fr-FR" altLang="fr-FR" smtClean="0">
                <a:solidFill>
                  <a:srgbClr val="FFFFFF"/>
                </a:solidFill>
              </a:rPr>
              <a:t>Zoom sur la Seine : </a:t>
            </a:r>
            <a:endParaRPr lang="fr-FR" altLang="fr-FR" sz="2200" u="sng" smtClean="0">
              <a:solidFill>
                <a:srgbClr val="FF9900"/>
              </a:solidFill>
            </a:endParaRP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Réalisation de simulations hydrogéologiques historiques de 1900 à nos jours en se basant sur une nouvelle reconstruction météorologique du XXème siècle : ERA20CPT, spécifiquement corrigée pour l'hydrologie.</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Evaluation de la robustesse des résultats en comparant aux données anciennes de piézométrie actuellement disponibles sur ce bassin.</a:t>
            </a:r>
          </a:p>
          <a:p>
            <a:pPr algn="just" eaLnBrk="0" fontAlgn="base" hangingPunct="0">
              <a:spcBef>
                <a:spcPct val="50000"/>
              </a:spcBef>
              <a:spcAft>
                <a:spcPct val="0"/>
              </a:spcAft>
            </a:pPr>
            <a:r>
              <a:rPr lang="fr-FR" altLang="fr-FR" u="sng" smtClean="0">
                <a:solidFill>
                  <a:srgbClr val="FFFFFF"/>
                </a:solidFill>
              </a:rPr>
              <a:t>Problèmes : </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Peu de longues chroniques observées de piézométrie.</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Pas d’historique des prélèvements.</a:t>
            </a: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smtClean="0">
              <a:solidFill>
                <a:srgbClr val="FFFFFF"/>
              </a:solidFill>
            </a:endParaRPr>
          </a:p>
        </p:txBody>
      </p:sp>
      <p:sp>
        <p:nvSpPr>
          <p:cNvPr id="5124" name="Rectangle 14"/>
          <p:cNvSpPr>
            <a:spLocks noChangeArrowheads="1"/>
          </p:cNvSpPr>
          <p:nvPr/>
        </p:nvSpPr>
        <p:spPr bwMode="auto">
          <a:xfrm>
            <a:off x="0" y="0"/>
            <a:ext cx="61928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1. Introduction</a:t>
            </a:r>
          </a:p>
        </p:txBody>
      </p:sp>
      <p:sp>
        <p:nvSpPr>
          <p:cNvPr id="5125" name="Text Box 7"/>
          <p:cNvSpPr txBox="1">
            <a:spLocks noChangeArrowheads="1"/>
          </p:cNvSpPr>
          <p:nvPr/>
        </p:nvSpPr>
        <p:spPr bwMode="auto">
          <a:xfrm>
            <a:off x="4752975" y="3175"/>
            <a:ext cx="43561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r" fontAlgn="base">
              <a:spcBef>
                <a:spcPct val="50000"/>
              </a:spcBef>
              <a:spcAft>
                <a:spcPct val="0"/>
              </a:spcAft>
            </a:pPr>
            <a:r>
              <a:rPr lang="fr-FR" altLang="fr-FR" sz="2400" b="1" i="1" smtClean="0">
                <a:solidFill>
                  <a:srgbClr val="FFFFFF"/>
                </a:solidFill>
              </a:rPr>
              <a:t>Objectifs</a:t>
            </a:r>
          </a:p>
        </p:txBody>
      </p:sp>
    </p:spTree>
    <p:extLst>
      <p:ext uri="{BB962C8B-B14F-4D97-AF65-F5344CB8AC3E}">
        <p14:creationId xmlns:p14="http://schemas.microsoft.com/office/powerpoint/2010/main" val="17230377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9FC9D1D4-DD9C-4CF0-A83F-8383E36CE146}" type="slidenum">
              <a:rPr lang="en-US" altLang="fr-FR" smtClean="0">
                <a:solidFill>
                  <a:srgbClr val="FFFFFF"/>
                </a:solidFill>
                <a:latin typeface="Times New Roman" pitchFamily="18" charset="0"/>
              </a:rPr>
              <a:pPr/>
              <a:t>31</a:t>
            </a:fld>
            <a:endParaRPr lang="en-US" altLang="fr-FR" smtClean="0">
              <a:solidFill>
                <a:srgbClr val="FFFFFF"/>
              </a:solidFill>
              <a:latin typeface="Times New Roman" pitchFamily="18" charset="0"/>
            </a:endParaRPr>
          </a:p>
        </p:txBody>
      </p:sp>
      <p:sp>
        <p:nvSpPr>
          <p:cNvPr id="9219" name="Rectangle 7"/>
          <p:cNvSpPr>
            <a:spLocks noChangeArrowheads="1"/>
          </p:cNvSpPr>
          <p:nvPr/>
        </p:nvSpPr>
        <p:spPr bwMode="auto">
          <a:xfrm>
            <a:off x="0" y="0"/>
            <a:ext cx="84693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3. Outils de modélisation utilisés </a:t>
            </a:r>
          </a:p>
        </p:txBody>
      </p:sp>
      <p:sp>
        <p:nvSpPr>
          <p:cNvPr id="9220" name="Text Box 12"/>
          <p:cNvSpPr txBox="1">
            <a:spLocks noChangeArrowheads="1"/>
          </p:cNvSpPr>
          <p:nvPr/>
        </p:nvSpPr>
        <p:spPr bwMode="auto">
          <a:xfrm>
            <a:off x="155575" y="584200"/>
            <a:ext cx="8820150" cy="964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just" eaLnBrk="0" fontAlgn="base" hangingPunct="0">
              <a:spcBef>
                <a:spcPct val="50000"/>
              </a:spcBef>
              <a:spcAft>
                <a:spcPct val="0"/>
              </a:spcAft>
            </a:pPr>
            <a:r>
              <a:rPr lang="fr-FR" altLang="fr-FR" sz="2200" u="sng" smtClean="0">
                <a:solidFill>
                  <a:srgbClr val="FFFFFF"/>
                </a:solidFill>
              </a:rPr>
              <a:t>2.1 L’application Seine (Viennot, 2009)</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gérée par le modèle hydrogéologique MODCOU/EauDyssée.</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6 couches aquifères, intégration des prélèvements de 1990 à nos jours.</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tourne avec un pas de temps journalier.</a:t>
            </a: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r>
              <a:rPr lang="fr-FR" altLang="fr-FR" sz="2200" u="sng" smtClean="0">
                <a:solidFill>
                  <a:srgbClr val="FFFFFF"/>
                </a:solidFill>
              </a:rPr>
              <a:t>2.2 La réanalyse météorologique ERA20CPT (Dayon, 2015)</a:t>
            </a:r>
          </a:p>
          <a:p>
            <a:pPr algn="just" eaLnBrk="0" fontAlgn="base" hangingPunct="0">
              <a:spcBef>
                <a:spcPct val="50000"/>
              </a:spcBef>
              <a:spcAft>
                <a:spcPct val="0"/>
              </a:spcAft>
            </a:pPr>
            <a:r>
              <a:rPr lang="fr-FR" altLang="fr-FR" sz="2400" smtClean="0">
                <a:solidFill>
                  <a:srgbClr val="FFFFFF"/>
                </a:solidFill>
                <a:cs typeface="Arial" pitchFamily="34" charset="0"/>
              </a:rPr>
              <a:t>→ </a:t>
            </a:r>
            <a:r>
              <a:rPr lang="fr-FR" altLang="fr-FR" smtClean="0">
                <a:solidFill>
                  <a:srgbClr val="FFFFFF"/>
                </a:solidFill>
                <a:cs typeface="Arial" pitchFamily="34" charset="0"/>
              </a:rPr>
              <a:t>basée sur la réanalyse ERA20C du centre météorologique européen, corrigée régionalement sur la base des observations mensuelles homogénéisées de précipitations et températures selon la méthode développée dans Dayon (2015)</a:t>
            </a:r>
            <a:r>
              <a:rPr lang="fr-FR" altLang="fr-FR" smtClean="0">
                <a:solidFill>
                  <a:srgbClr val="FFFFFF"/>
                </a:solidFill>
              </a:rPr>
              <a:t>.</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déjà utilisée pour des simulations des débits sur le XXe siècle. </a:t>
            </a: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u="sng"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smtClean="0">
              <a:solidFill>
                <a:srgbClr val="FFFFFF"/>
              </a:solidFill>
            </a:endParaRPr>
          </a:p>
        </p:txBody>
      </p:sp>
    </p:spTree>
    <p:custDataLst>
      <p:tags r:id="rId1"/>
    </p:custDataLst>
    <p:extLst>
      <p:ext uri="{BB962C8B-B14F-4D97-AF65-F5344CB8AC3E}">
        <p14:creationId xmlns:p14="http://schemas.microsoft.com/office/powerpoint/2010/main" val="24258118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5D3A2A87-A5CB-420D-A96C-1AB21B84CE8E}" type="slidenum">
              <a:rPr lang="en-US" altLang="fr-FR" smtClean="0">
                <a:solidFill>
                  <a:srgbClr val="FFFFFF"/>
                </a:solidFill>
                <a:latin typeface="Times New Roman" pitchFamily="18" charset="0"/>
              </a:rPr>
              <a:pPr/>
              <a:t>32</a:t>
            </a:fld>
            <a:endParaRPr lang="en-US" altLang="fr-FR" smtClean="0">
              <a:solidFill>
                <a:srgbClr val="FFFFFF"/>
              </a:solidFill>
              <a:latin typeface="Times New Roman" pitchFamily="18" charset="0"/>
            </a:endParaRPr>
          </a:p>
        </p:txBody>
      </p:sp>
      <p:sp>
        <p:nvSpPr>
          <p:cNvPr id="10243" name="Rectangle 18"/>
          <p:cNvSpPr>
            <a:spLocks noChangeArrowheads="1"/>
          </p:cNvSpPr>
          <p:nvPr/>
        </p:nvSpPr>
        <p:spPr bwMode="auto">
          <a:xfrm>
            <a:off x="0" y="0"/>
            <a:ext cx="9144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3. Outils de modélisation utilisés</a:t>
            </a:r>
          </a:p>
        </p:txBody>
      </p:sp>
      <p:sp>
        <p:nvSpPr>
          <p:cNvPr id="1024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endParaRPr lang="fr-FR" altLang="fr-FR" smtClean="0">
              <a:solidFill>
                <a:srgbClr val="FFFFFF"/>
              </a:solidFill>
            </a:endParaRPr>
          </a:p>
        </p:txBody>
      </p:sp>
      <p:pic>
        <p:nvPicPr>
          <p:cNvPr id="10245" name="Image 37"/>
          <p:cNvPicPr>
            <a:picLocks noChangeAspect="1" noChangeArrowheads="1"/>
          </p:cNvPicPr>
          <p:nvPr/>
        </p:nvPicPr>
        <p:blipFill>
          <a:blip r:embed="rId3">
            <a:extLst>
              <a:ext uri="{28A0092B-C50C-407E-A947-70E740481C1C}">
                <a14:useLocalDpi xmlns:a14="http://schemas.microsoft.com/office/drawing/2010/main" val="0"/>
              </a:ext>
            </a:extLst>
          </a:blip>
          <a:srcRect l="25795" t="34480" r="54330" b="35960"/>
          <a:stretch>
            <a:fillRect/>
          </a:stretch>
        </p:blipFill>
        <p:spPr bwMode="auto">
          <a:xfrm>
            <a:off x="5402263" y="1108075"/>
            <a:ext cx="3187700" cy="267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6" name="ZoneTexte 15"/>
          <p:cNvSpPr txBox="1">
            <a:spLocks noChangeArrowheads="1"/>
          </p:cNvSpPr>
          <p:nvPr/>
        </p:nvSpPr>
        <p:spPr bwMode="auto">
          <a:xfrm>
            <a:off x="1425575" y="3762375"/>
            <a:ext cx="104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eaLnBrk="0" fontAlgn="base" hangingPunct="0">
              <a:spcBef>
                <a:spcPct val="0"/>
              </a:spcBef>
              <a:spcAft>
                <a:spcPct val="0"/>
              </a:spcAft>
            </a:pPr>
            <a:r>
              <a:rPr lang="en-US" altLang="fr-FR" sz="1600" b="1" smtClean="0">
                <a:solidFill>
                  <a:srgbClr val="FFFFFF"/>
                </a:solidFill>
              </a:rPr>
              <a:t>SAFRAN</a:t>
            </a:r>
            <a:endParaRPr lang="en-US" altLang="fr-FR" b="1" smtClean="0">
              <a:solidFill>
                <a:srgbClr val="FFFFFF"/>
              </a:solidFill>
            </a:endParaRPr>
          </a:p>
        </p:txBody>
      </p:sp>
      <p:sp>
        <p:nvSpPr>
          <p:cNvPr id="10247" name="ZoneTexte 17"/>
          <p:cNvSpPr txBox="1">
            <a:spLocks noChangeArrowheads="1"/>
          </p:cNvSpPr>
          <p:nvPr/>
        </p:nvSpPr>
        <p:spPr bwMode="auto">
          <a:xfrm>
            <a:off x="6389688" y="3779838"/>
            <a:ext cx="1211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eaLnBrk="0" fontAlgn="base" hangingPunct="0">
              <a:spcBef>
                <a:spcPct val="0"/>
              </a:spcBef>
              <a:spcAft>
                <a:spcPct val="0"/>
              </a:spcAft>
            </a:pPr>
            <a:r>
              <a:rPr lang="en-US" altLang="fr-FR" sz="1600" b="1" smtClean="0">
                <a:solidFill>
                  <a:srgbClr val="FFFFFF"/>
                </a:solidFill>
              </a:rPr>
              <a:t>ERA20CPT</a:t>
            </a:r>
            <a:endParaRPr lang="en-US" altLang="fr-FR" b="1" smtClean="0">
              <a:solidFill>
                <a:srgbClr val="FFFFFF"/>
              </a:solidFill>
            </a:endParaRPr>
          </a:p>
        </p:txBody>
      </p:sp>
      <p:sp>
        <p:nvSpPr>
          <p:cNvPr id="10248" name="ZoneTexte 18"/>
          <p:cNvSpPr txBox="1">
            <a:spLocks noChangeArrowheads="1"/>
          </p:cNvSpPr>
          <p:nvPr/>
        </p:nvSpPr>
        <p:spPr bwMode="auto">
          <a:xfrm>
            <a:off x="6207125" y="49863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ctr" eaLnBrk="0" fontAlgn="base" hangingPunct="0">
              <a:spcBef>
                <a:spcPct val="0"/>
              </a:spcBef>
              <a:spcAft>
                <a:spcPct val="0"/>
              </a:spcAft>
            </a:pPr>
            <a:r>
              <a:rPr lang="en-US" altLang="fr-FR" sz="1600" b="1" smtClean="0">
                <a:solidFill>
                  <a:srgbClr val="FFFFFF"/>
                </a:solidFill>
              </a:rPr>
              <a:t>DIFFERENCE </a:t>
            </a:r>
            <a:endParaRPr lang="en-US" altLang="fr-FR" sz="1200" b="1" smtClean="0">
              <a:solidFill>
                <a:srgbClr val="FFFFFF"/>
              </a:solidFill>
            </a:endParaRPr>
          </a:p>
          <a:p>
            <a:pPr algn="ctr" eaLnBrk="0" fontAlgn="base" hangingPunct="0">
              <a:spcBef>
                <a:spcPct val="0"/>
              </a:spcBef>
              <a:spcAft>
                <a:spcPct val="0"/>
              </a:spcAft>
            </a:pPr>
            <a:r>
              <a:rPr lang="en-US" altLang="fr-FR" sz="1600" b="1" smtClean="0">
                <a:solidFill>
                  <a:srgbClr val="FFFFFF"/>
                </a:solidFill>
              </a:rPr>
              <a:t>SAFRAN-ERA20CPT (en %)</a:t>
            </a:r>
            <a:endParaRPr lang="en-US" altLang="fr-FR" b="1" smtClean="0">
              <a:solidFill>
                <a:srgbClr val="FFFFFF"/>
              </a:solidFill>
            </a:endParaRPr>
          </a:p>
        </p:txBody>
      </p:sp>
      <p:sp>
        <p:nvSpPr>
          <p:cNvPr id="10249" name="ZoneTexte 14"/>
          <p:cNvSpPr txBox="1">
            <a:spLocks noChangeArrowheads="1"/>
          </p:cNvSpPr>
          <p:nvPr/>
        </p:nvSpPr>
        <p:spPr bwMode="auto">
          <a:xfrm>
            <a:off x="527050" y="4627563"/>
            <a:ext cx="2133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Comparaison</a:t>
            </a:r>
            <a:r>
              <a:rPr lang="fr-FR" altLang="fr-FR" sz="1400" smtClean="0">
                <a:solidFill>
                  <a:srgbClr val="FFFFFF"/>
                </a:solidFill>
              </a:rPr>
              <a:t> </a:t>
            </a:r>
            <a:r>
              <a:rPr lang="fr-FR" altLang="fr-FR" sz="1400" b="1" smtClean="0">
                <a:solidFill>
                  <a:srgbClr val="FFFFFF"/>
                </a:solidFill>
              </a:rPr>
              <a:t>du drainage estimé par SAFRAN et par ERA20CPT sur la période 1958-2004 (mm/a).</a:t>
            </a:r>
            <a:endParaRPr lang="fr-FR" altLang="fr-FR" sz="1400" smtClean="0">
              <a:solidFill>
                <a:srgbClr val="FFFFFF"/>
              </a:solidFill>
            </a:endParaRPr>
          </a:p>
        </p:txBody>
      </p:sp>
      <p:sp>
        <p:nvSpPr>
          <p:cNvPr id="10250" name="ZoneTexte 10"/>
          <p:cNvSpPr txBox="1">
            <a:spLocks noChangeArrowheads="1"/>
          </p:cNvSpPr>
          <p:nvPr/>
        </p:nvSpPr>
        <p:spPr bwMode="auto">
          <a:xfrm>
            <a:off x="1044575" y="568325"/>
            <a:ext cx="753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mtClean="0">
                <a:solidFill>
                  <a:srgbClr val="FFFFFF"/>
                </a:solidFill>
              </a:rPr>
              <a:t>Evaluation de ERA20CPT sur la période 1958-2004 (drainage)</a:t>
            </a:r>
          </a:p>
        </p:txBody>
      </p:sp>
      <p:pic>
        <p:nvPicPr>
          <p:cNvPr id="10251" name="Image 37"/>
          <p:cNvPicPr>
            <a:picLocks noChangeAspect="1" noChangeArrowheads="1"/>
          </p:cNvPicPr>
          <p:nvPr/>
        </p:nvPicPr>
        <p:blipFill>
          <a:blip r:embed="rId3">
            <a:extLst>
              <a:ext uri="{28A0092B-C50C-407E-A947-70E740481C1C}">
                <a14:useLocalDpi xmlns:a14="http://schemas.microsoft.com/office/drawing/2010/main" val="0"/>
              </a:ext>
            </a:extLst>
          </a:blip>
          <a:srcRect l="25795" t="5789" r="54330" b="64603"/>
          <a:stretch>
            <a:fillRect/>
          </a:stretch>
        </p:blipFill>
        <p:spPr bwMode="auto">
          <a:xfrm>
            <a:off x="554038" y="1106488"/>
            <a:ext cx="3187700" cy="2678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52" name="Image 37"/>
          <p:cNvPicPr>
            <a:picLocks noChangeAspect="1" noChangeArrowheads="1"/>
          </p:cNvPicPr>
          <p:nvPr/>
        </p:nvPicPr>
        <p:blipFill>
          <a:blip r:embed="rId3">
            <a:extLst>
              <a:ext uri="{28A0092B-C50C-407E-A947-70E740481C1C}">
                <a14:useLocalDpi xmlns:a14="http://schemas.microsoft.com/office/drawing/2010/main" val="0"/>
              </a:ext>
            </a:extLst>
          </a:blip>
          <a:srcRect l="25795" t="62666" r="54330" b="8920"/>
          <a:stretch>
            <a:fillRect/>
          </a:stretch>
        </p:blipFill>
        <p:spPr bwMode="auto">
          <a:xfrm>
            <a:off x="2963863" y="4114800"/>
            <a:ext cx="3187700" cy="257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7141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B9DB8324-7470-41E7-A1A3-ABE2B57477B9}" type="slidenum">
              <a:rPr lang="en-US" altLang="fr-FR" smtClean="0">
                <a:solidFill>
                  <a:srgbClr val="FFFFFF"/>
                </a:solidFill>
                <a:latin typeface="Times New Roman" pitchFamily="18" charset="0"/>
              </a:rPr>
              <a:pPr/>
              <a:t>33</a:t>
            </a:fld>
            <a:endParaRPr lang="en-US" altLang="fr-FR" smtClean="0">
              <a:solidFill>
                <a:srgbClr val="FFFFFF"/>
              </a:solidFill>
              <a:latin typeface="Times New Roman" pitchFamily="18" charset="0"/>
            </a:endParaRPr>
          </a:p>
        </p:txBody>
      </p:sp>
      <p:sp>
        <p:nvSpPr>
          <p:cNvPr id="11267" name="Rectangle 5"/>
          <p:cNvSpPr>
            <a:spLocks noChangeArrowheads="1"/>
          </p:cNvSpPr>
          <p:nvPr/>
        </p:nvSpPr>
        <p:spPr bwMode="auto">
          <a:xfrm>
            <a:off x="0" y="0"/>
            <a:ext cx="98361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4. Résultats des simulations basées sur ERA20CPT</a:t>
            </a:r>
          </a:p>
        </p:txBody>
      </p:sp>
      <p:pic>
        <p:nvPicPr>
          <p:cNvPr id="11268" name="Image 3"/>
          <p:cNvPicPr>
            <a:picLocks noChangeAspect="1" noChangeArrowheads="1"/>
          </p:cNvPicPr>
          <p:nvPr/>
        </p:nvPicPr>
        <p:blipFill>
          <a:blip r:embed="rId3">
            <a:extLst>
              <a:ext uri="{28A0092B-C50C-407E-A947-70E740481C1C}">
                <a14:useLocalDpi xmlns:a14="http://schemas.microsoft.com/office/drawing/2010/main" val="0"/>
              </a:ext>
            </a:extLst>
          </a:blip>
          <a:srcRect l="9116" t="9961" r="16257" b="18457"/>
          <a:stretch>
            <a:fillRect/>
          </a:stretch>
        </p:blipFill>
        <p:spPr bwMode="auto">
          <a:xfrm>
            <a:off x="1308100" y="703263"/>
            <a:ext cx="6681788" cy="5218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9" name="ZoneTexte 4"/>
          <p:cNvSpPr txBox="1">
            <a:spLocks noChangeArrowheads="1"/>
          </p:cNvSpPr>
          <p:nvPr/>
        </p:nvSpPr>
        <p:spPr bwMode="auto">
          <a:xfrm>
            <a:off x="1289050" y="6065838"/>
            <a:ext cx="730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du niveau piézométrique de la Seine à Toury, de 1900 à nos jours (1). </a:t>
            </a:r>
          </a:p>
          <a:p>
            <a:pPr eaLnBrk="0" fontAlgn="base" hangingPunct="0">
              <a:spcBef>
                <a:spcPct val="0"/>
              </a:spcBef>
              <a:spcAft>
                <a:spcPct val="0"/>
              </a:spcAft>
            </a:pPr>
            <a:r>
              <a:rPr lang="fr-FR" altLang="fr-FR" sz="1400" b="1" smtClean="0">
                <a:solidFill>
                  <a:srgbClr val="FFFFFF"/>
                </a:solidFill>
              </a:rPr>
              <a:t>Les simulations sont à un pas de temps journalier.</a:t>
            </a:r>
            <a:endParaRPr lang="fr-FR" altLang="fr-FR" sz="1400" smtClean="0">
              <a:solidFill>
                <a:srgbClr val="FFFFFF"/>
              </a:solidFill>
            </a:endParaRPr>
          </a:p>
        </p:txBody>
      </p:sp>
    </p:spTree>
    <p:extLst>
      <p:ext uri="{BB962C8B-B14F-4D97-AF65-F5344CB8AC3E}">
        <p14:creationId xmlns:p14="http://schemas.microsoft.com/office/powerpoint/2010/main" val="94685748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E639DE29-04FE-4B1A-A116-50E3A9F65198}" type="slidenum">
              <a:rPr lang="en-US" altLang="fr-FR" smtClean="0">
                <a:solidFill>
                  <a:srgbClr val="FFFFFF"/>
                </a:solidFill>
                <a:latin typeface="Times New Roman" pitchFamily="18" charset="0"/>
              </a:rPr>
              <a:pPr/>
              <a:t>34</a:t>
            </a:fld>
            <a:endParaRPr lang="en-US" altLang="fr-FR" smtClean="0">
              <a:solidFill>
                <a:srgbClr val="FFFFFF"/>
              </a:solidFill>
              <a:latin typeface="Times New Roman" pitchFamily="18" charset="0"/>
            </a:endParaRPr>
          </a:p>
        </p:txBody>
      </p:sp>
      <p:sp>
        <p:nvSpPr>
          <p:cNvPr id="12291" name="Rectangle 5"/>
          <p:cNvSpPr>
            <a:spLocks noChangeArrowheads="1"/>
          </p:cNvSpPr>
          <p:nvPr/>
        </p:nvSpPr>
        <p:spPr bwMode="auto">
          <a:xfrm>
            <a:off x="0" y="0"/>
            <a:ext cx="98361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4. Résultats des simulations basées sur ERA20CPT</a:t>
            </a:r>
          </a:p>
        </p:txBody>
      </p:sp>
      <p:pic>
        <p:nvPicPr>
          <p:cNvPr id="12292" name="Image 3"/>
          <p:cNvPicPr>
            <a:picLocks noChangeAspect="1" noChangeArrowheads="1"/>
          </p:cNvPicPr>
          <p:nvPr/>
        </p:nvPicPr>
        <p:blipFill>
          <a:blip r:embed="rId3">
            <a:extLst>
              <a:ext uri="{28A0092B-C50C-407E-A947-70E740481C1C}">
                <a14:useLocalDpi xmlns:a14="http://schemas.microsoft.com/office/drawing/2010/main" val="0"/>
              </a:ext>
            </a:extLst>
          </a:blip>
          <a:srcRect l="9116" t="9961" r="16257" b="18457"/>
          <a:stretch>
            <a:fillRect/>
          </a:stretch>
        </p:blipFill>
        <p:spPr bwMode="auto">
          <a:xfrm>
            <a:off x="1308100" y="703263"/>
            <a:ext cx="6681788" cy="5218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3" name="Image 3"/>
          <p:cNvPicPr>
            <a:picLocks noChangeAspect="1" noChangeArrowheads="1"/>
          </p:cNvPicPr>
          <p:nvPr/>
        </p:nvPicPr>
        <p:blipFill>
          <a:blip r:embed="rId4">
            <a:extLst>
              <a:ext uri="{28A0092B-C50C-407E-A947-70E740481C1C}">
                <a14:useLocalDpi xmlns:a14="http://schemas.microsoft.com/office/drawing/2010/main" val="0"/>
              </a:ext>
            </a:extLst>
          </a:blip>
          <a:srcRect l="8034" t="9709" r="14346" b="17712"/>
          <a:stretch>
            <a:fillRect/>
          </a:stretch>
        </p:blipFill>
        <p:spPr bwMode="auto">
          <a:xfrm>
            <a:off x="1300163" y="685800"/>
            <a:ext cx="6681787" cy="522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ZoneTexte 4"/>
          <p:cNvSpPr txBox="1">
            <a:spLocks noChangeArrowheads="1"/>
          </p:cNvSpPr>
          <p:nvPr/>
        </p:nvSpPr>
        <p:spPr bwMode="auto">
          <a:xfrm>
            <a:off x="1438275" y="5984875"/>
            <a:ext cx="6500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des débits de la Seine à Paris Austerlitz, de 1900 à nos jours </a:t>
            </a:r>
          </a:p>
          <a:p>
            <a:pPr eaLnBrk="0" fontAlgn="base" hangingPunct="0">
              <a:spcBef>
                <a:spcPct val="0"/>
              </a:spcBef>
              <a:spcAft>
                <a:spcPct val="0"/>
              </a:spcAft>
            </a:pPr>
            <a:r>
              <a:rPr lang="fr-FR" altLang="fr-FR" sz="1400" b="1" smtClean="0">
                <a:solidFill>
                  <a:srgbClr val="FFFFFF"/>
                </a:solidFill>
              </a:rPr>
              <a:t>(moyenne glissante sur dix ans) (1).</a:t>
            </a:r>
            <a:endParaRPr lang="fr-FR" altLang="fr-FR" sz="1400" smtClean="0">
              <a:solidFill>
                <a:srgbClr val="FFFFFF"/>
              </a:solidFill>
            </a:endParaRPr>
          </a:p>
        </p:txBody>
      </p:sp>
    </p:spTree>
    <p:extLst>
      <p:ext uri="{BB962C8B-B14F-4D97-AF65-F5344CB8AC3E}">
        <p14:creationId xmlns:p14="http://schemas.microsoft.com/office/powerpoint/2010/main" val="8307380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986C0C1C-BC81-43C1-9F99-4AFFF482878D}" type="slidenum">
              <a:rPr lang="en-US" altLang="fr-FR" smtClean="0">
                <a:solidFill>
                  <a:srgbClr val="FFFFFF"/>
                </a:solidFill>
                <a:latin typeface="Times New Roman" pitchFamily="18" charset="0"/>
              </a:rPr>
              <a:pPr/>
              <a:t>35</a:t>
            </a:fld>
            <a:endParaRPr lang="en-US" altLang="fr-FR" smtClean="0">
              <a:solidFill>
                <a:srgbClr val="FFFFFF"/>
              </a:solidFill>
              <a:latin typeface="Times New Roman" pitchFamily="18" charset="0"/>
            </a:endParaRPr>
          </a:p>
        </p:txBody>
      </p:sp>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519" t="9962" r="9033" b="9772"/>
          <a:stretch>
            <a:fillRect/>
          </a:stretch>
        </p:blipFill>
        <p:spPr bwMode="auto">
          <a:xfrm>
            <a:off x="1422400" y="895350"/>
            <a:ext cx="6207125"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6" name="Rectangle 5"/>
          <p:cNvSpPr>
            <a:spLocks noChangeArrowheads="1"/>
          </p:cNvSpPr>
          <p:nvPr/>
        </p:nvSpPr>
        <p:spPr bwMode="auto">
          <a:xfrm>
            <a:off x="0" y="0"/>
            <a:ext cx="9794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5. Tentative de reconstruction des flux 1900-1958 </a:t>
            </a:r>
          </a:p>
        </p:txBody>
      </p:sp>
      <p:sp>
        <p:nvSpPr>
          <p:cNvPr id="13317" name="Rectangle 13"/>
          <p:cNvSpPr>
            <a:spLocks noChangeArrowheads="1"/>
          </p:cNvSpPr>
          <p:nvPr/>
        </p:nvSpPr>
        <p:spPr bwMode="auto">
          <a:xfrm>
            <a:off x="60325" y="5607050"/>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mtClean="0">
                <a:solidFill>
                  <a:srgbClr val="FFFFFF"/>
                </a:solidFill>
                <a:cs typeface="Arial" pitchFamily="34" charset="0"/>
              </a:rPr>
              <a:t>→  </a:t>
            </a:r>
            <a:r>
              <a:rPr lang="fr-FR" altLang="fr-FR" smtClean="0">
                <a:solidFill>
                  <a:srgbClr val="FFFFFF"/>
                </a:solidFill>
              </a:rPr>
              <a:t>Exploite la mémoire pluriannuelle des observations piézométriques</a:t>
            </a:r>
          </a:p>
          <a:p>
            <a:pPr eaLnBrk="0" fontAlgn="base" hangingPunct="0">
              <a:spcBef>
                <a:spcPct val="0"/>
              </a:spcBef>
              <a:spcAft>
                <a:spcPct val="0"/>
              </a:spcAft>
            </a:pPr>
            <a:r>
              <a:rPr lang="fr-FR" altLang="fr-FR" smtClean="0">
                <a:solidFill>
                  <a:srgbClr val="FFFFFF"/>
                </a:solidFill>
                <a:cs typeface="Arial" pitchFamily="34" charset="0"/>
              </a:rPr>
              <a:t>→  </a:t>
            </a:r>
            <a:r>
              <a:rPr lang="fr-FR" altLang="fr-FR" smtClean="0">
                <a:solidFill>
                  <a:srgbClr val="FFFFFF"/>
                </a:solidFill>
              </a:rPr>
              <a:t>Recherche sur la période « connue » (période simulée par SAFRAN) des évolutions  proches de celles observées avant 1958</a:t>
            </a:r>
          </a:p>
        </p:txBody>
      </p:sp>
      <p:sp>
        <p:nvSpPr>
          <p:cNvPr id="13318" name="ZoneTexte 4"/>
          <p:cNvSpPr txBox="1">
            <a:spLocks noChangeArrowheads="1"/>
          </p:cNvSpPr>
          <p:nvPr/>
        </p:nvSpPr>
        <p:spPr bwMode="auto">
          <a:xfrm>
            <a:off x="944563" y="4972050"/>
            <a:ext cx="771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du niveau piézométrique observé de la Seine à Toury, de 1900 à nos jours.</a:t>
            </a:r>
          </a:p>
        </p:txBody>
      </p:sp>
      <p:sp>
        <p:nvSpPr>
          <p:cNvPr id="13319" name="Rectangle 12"/>
          <p:cNvSpPr>
            <a:spLocks noChangeArrowheads="1"/>
          </p:cNvSpPr>
          <p:nvPr/>
        </p:nvSpPr>
        <p:spPr bwMode="auto">
          <a:xfrm rot="5400000">
            <a:off x="3671888" y="1858963"/>
            <a:ext cx="660400" cy="40005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endParaRPr lang="fr-FR" altLang="fr-FR" smtClean="0">
              <a:solidFill>
                <a:srgbClr val="FFFFFF"/>
              </a:solidFill>
            </a:endParaRPr>
          </a:p>
        </p:txBody>
      </p:sp>
      <p:sp>
        <p:nvSpPr>
          <p:cNvPr id="13320" name="Rectangle 13"/>
          <p:cNvSpPr>
            <a:spLocks noChangeArrowheads="1"/>
          </p:cNvSpPr>
          <p:nvPr/>
        </p:nvSpPr>
        <p:spPr bwMode="auto">
          <a:xfrm rot="5400000">
            <a:off x="5008563" y="2116138"/>
            <a:ext cx="660400" cy="40005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endParaRPr lang="fr-FR" altLang="fr-FR" smtClean="0">
              <a:solidFill>
                <a:srgbClr val="FFFFFF"/>
              </a:solidFill>
            </a:endParaRPr>
          </a:p>
        </p:txBody>
      </p:sp>
      <p:sp>
        <p:nvSpPr>
          <p:cNvPr id="13321" name="Rectangle 14"/>
          <p:cNvSpPr>
            <a:spLocks noChangeArrowheads="1"/>
          </p:cNvSpPr>
          <p:nvPr/>
        </p:nvSpPr>
        <p:spPr bwMode="auto">
          <a:xfrm rot="5400000">
            <a:off x="2516188" y="2220913"/>
            <a:ext cx="660400" cy="400050"/>
          </a:xfrm>
          <a:prstGeom prst="rect">
            <a:avLst/>
          </a:prstGeom>
          <a:noFill/>
          <a:ln w="127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endParaRPr lang="fr-FR" altLang="fr-FR" smtClean="0">
              <a:solidFill>
                <a:srgbClr val="FFFFFF"/>
              </a:solidFill>
            </a:endParaRPr>
          </a:p>
        </p:txBody>
      </p:sp>
      <p:sp>
        <p:nvSpPr>
          <p:cNvPr id="13322" name="Rectangle 15"/>
          <p:cNvSpPr>
            <a:spLocks noChangeArrowheads="1"/>
          </p:cNvSpPr>
          <p:nvPr/>
        </p:nvSpPr>
        <p:spPr bwMode="auto">
          <a:xfrm rot="5400000">
            <a:off x="6521450" y="1924050"/>
            <a:ext cx="660400" cy="400050"/>
          </a:xfrm>
          <a:prstGeom prst="rect">
            <a:avLst/>
          </a:prstGeom>
          <a:noFill/>
          <a:ln w="127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endParaRPr lang="fr-FR" altLang="fr-FR" smtClean="0">
              <a:solidFill>
                <a:srgbClr val="FFFFFF"/>
              </a:solidFill>
            </a:endParaRPr>
          </a:p>
        </p:txBody>
      </p:sp>
    </p:spTree>
    <p:extLst>
      <p:ext uri="{BB962C8B-B14F-4D97-AF65-F5344CB8AC3E}">
        <p14:creationId xmlns:p14="http://schemas.microsoft.com/office/powerpoint/2010/main" val="11178347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3AD8BF99-821F-4415-8108-6ADEC696B7DE}" type="slidenum">
              <a:rPr lang="en-US" altLang="fr-FR" smtClean="0">
                <a:solidFill>
                  <a:srgbClr val="FFFFFF"/>
                </a:solidFill>
                <a:latin typeface="Times New Roman" pitchFamily="18" charset="0"/>
              </a:rPr>
              <a:pPr/>
              <a:t>36</a:t>
            </a:fld>
            <a:endParaRPr lang="en-US" altLang="fr-FR" smtClean="0">
              <a:solidFill>
                <a:srgbClr val="FFFFFF"/>
              </a:solidFill>
              <a:latin typeface="Times New Roman" pitchFamily="18" charset="0"/>
            </a:endParaRPr>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519" t="9962" r="9033" b="9772"/>
          <a:stretch>
            <a:fillRect/>
          </a:stretch>
        </p:blipFill>
        <p:spPr bwMode="auto">
          <a:xfrm>
            <a:off x="1422400" y="865188"/>
            <a:ext cx="620712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0" name="Rectangle 5"/>
          <p:cNvSpPr>
            <a:spLocks noChangeArrowheads="1"/>
          </p:cNvSpPr>
          <p:nvPr/>
        </p:nvSpPr>
        <p:spPr bwMode="auto">
          <a:xfrm>
            <a:off x="0" y="0"/>
            <a:ext cx="9794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5. Tentative de reconstruction des flux 1900-1958 </a:t>
            </a:r>
          </a:p>
        </p:txBody>
      </p:sp>
      <p:sp>
        <p:nvSpPr>
          <p:cNvPr id="14341" name="ZoneTexte 4"/>
          <p:cNvSpPr txBox="1">
            <a:spLocks noChangeArrowheads="1"/>
          </p:cNvSpPr>
          <p:nvPr/>
        </p:nvSpPr>
        <p:spPr bwMode="auto">
          <a:xfrm>
            <a:off x="944563" y="4972050"/>
            <a:ext cx="771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du niveau piézométrique observé de la Seine à Toury, de 1900 à nos jours.</a:t>
            </a:r>
          </a:p>
        </p:txBody>
      </p:sp>
      <p:pic>
        <p:nvPicPr>
          <p:cNvPr id="8" name="Picture 2"/>
          <p:cNvPicPr>
            <a:picLocks noChangeAspect="1" noChangeArrowheads="1"/>
          </p:cNvPicPr>
          <p:nvPr/>
        </p:nvPicPr>
        <p:blipFill>
          <a:blip r:embed="rId4">
            <a:duotone>
              <a:schemeClr val="accent6">
                <a:shade val="45000"/>
                <a:satMod val="135000"/>
              </a:schemeClr>
              <a:prstClr val="white"/>
            </a:duotone>
          </a:blip>
          <a:srcRect l="56471" t="29123" r="39043" b="48472"/>
          <a:stretch>
            <a:fillRect/>
          </a:stretch>
        </p:blipFill>
        <p:spPr bwMode="auto">
          <a:xfrm>
            <a:off x="5096656" y="1828800"/>
            <a:ext cx="329783" cy="1124262"/>
          </a:xfrm>
          <a:prstGeom prst="rect">
            <a:avLst/>
          </a:prstGeom>
          <a:noFill/>
          <a:ln w="9525" algn="ctr">
            <a:noFill/>
            <a:miter lim="800000"/>
            <a:headEnd/>
            <a:tailEnd/>
          </a:ln>
        </p:spPr>
      </p:pic>
      <p:pic>
        <p:nvPicPr>
          <p:cNvPr id="9" name="Picture 2"/>
          <p:cNvPicPr>
            <a:picLocks noChangeAspect="1" noChangeArrowheads="1"/>
          </p:cNvPicPr>
          <p:nvPr/>
        </p:nvPicPr>
        <p:blipFill>
          <a:blip r:embed="rId4">
            <a:duotone>
              <a:schemeClr val="accent6">
                <a:shade val="45000"/>
                <a:satMod val="135000"/>
              </a:schemeClr>
              <a:prstClr val="white"/>
            </a:duotone>
          </a:blip>
          <a:srcRect l="56471" t="29123" r="39043" b="48472"/>
          <a:stretch>
            <a:fillRect/>
          </a:stretch>
        </p:blipFill>
        <p:spPr bwMode="auto">
          <a:xfrm>
            <a:off x="3765030" y="1366603"/>
            <a:ext cx="329783" cy="1124262"/>
          </a:xfrm>
          <a:prstGeom prst="rect">
            <a:avLst/>
          </a:prstGeom>
          <a:noFill/>
          <a:ln w="9525" algn="ctr">
            <a:noFill/>
            <a:miter lim="800000"/>
            <a:headEnd/>
            <a:tailEnd/>
          </a:ln>
        </p:spPr>
      </p:pic>
      <p:pic>
        <p:nvPicPr>
          <p:cNvPr id="14" name="Picture 2"/>
          <p:cNvPicPr>
            <a:picLocks noChangeAspect="1" noChangeArrowheads="1"/>
          </p:cNvPicPr>
          <p:nvPr/>
        </p:nvPicPr>
        <p:blipFill>
          <a:blip r:embed="rId4">
            <a:duotone>
              <a:schemeClr val="accent1">
                <a:shade val="45000"/>
                <a:satMod val="135000"/>
              </a:schemeClr>
              <a:prstClr val="white"/>
            </a:duotone>
          </a:blip>
          <a:srcRect l="78494" t="23447" r="18039" b="56239"/>
          <a:stretch>
            <a:fillRect/>
          </a:stretch>
        </p:blipFill>
        <p:spPr bwMode="auto">
          <a:xfrm>
            <a:off x="6730584" y="1543987"/>
            <a:ext cx="254832" cy="1019331"/>
          </a:xfrm>
          <a:prstGeom prst="rect">
            <a:avLst/>
          </a:prstGeom>
          <a:noFill/>
          <a:ln w="9525" algn="ctr">
            <a:noFill/>
            <a:miter lim="800000"/>
            <a:headEnd/>
            <a:tailEnd/>
          </a:ln>
        </p:spPr>
      </p:pic>
      <p:pic>
        <p:nvPicPr>
          <p:cNvPr id="15" name="Picture 2"/>
          <p:cNvPicPr>
            <a:picLocks noChangeAspect="1" noChangeArrowheads="1"/>
          </p:cNvPicPr>
          <p:nvPr/>
        </p:nvPicPr>
        <p:blipFill>
          <a:blip r:embed="rId4">
            <a:duotone>
              <a:schemeClr val="accent1">
                <a:shade val="45000"/>
                <a:satMod val="135000"/>
              </a:schemeClr>
              <a:prstClr val="white"/>
            </a:duotone>
          </a:blip>
          <a:srcRect l="78494" t="23447" r="18039" b="56239"/>
          <a:stretch>
            <a:fillRect/>
          </a:stretch>
        </p:blipFill>
        <p:spPr bwMode="auto">
          <a:xfrm>
            <a:off x="2715718" y="1936229"/>
            <a:ext cx="254832" cy="1019331"/>
          </a:xfrm>
          <a:prstGeom prst="rect">
            <a:avLst/>
          </a:prstGeom>
          <a:noFill/>
          <a:ln w="9525" algn="ctr">
            <a:noFill/>
            <a:miter lim="800000"/>
            <a:headEnd/>
            <a:tailEnd/>
          </a:ln>
        </p:spPr>
      </p:pic>
      <p:sp>
        <p:nvSpPr>
          <p:cNvPr id="14346" name="Rectangle 8"/>
          <p:cNvSpPr>
            <a:spLocks noChangeArrowheads="1"/>
          </p:cNvSpPr>
          <p:nvPr/>
        </p:nvSpPr>
        <p:spPr bwMode="auto">
          <a:xfrm>
            <a:off x="187325" y="5395913"/>
            <a:ext cx="87614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In fine, la chronique piézométrique a donc été découpée en segments de durée D = 48 mois.</a:t>
            </a:r>
          </a:p>
          <a:p>
            <a:pPr algn="just" eaLnBrk="0" fontAlgn="base" hangingPunct="0">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Vérification d’une bonne cohérence temporelle (respect de la saisonnalité) : le mois de Juin 1913 a pour proxy le mois de Juin 1978</a:t>
            </a:r>
          </a:p>
        </p:txBody>
      </p:sp>
    </p:spTree>
    <p:extLst>
      <p:ext uri="{BB962C8B-B14F-4D97-AF65-F5344CB8AC3E}">
        <p14:creationId xmlns:p14="http://schemas.microsoft.com/office/powerpoint/2010/main" val="12084454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D33B76B8-F439-49F3-AA31-3CE508C0A9AA}" type="slidenum">
              <a:rPr lang="en-US" altLang="fr-FR" smtClean="0">
                <a:solidFill>
                  <a:srgbClr val="FFFFFF"/>
                </a:solidFill>
                <a:latin typeface="Times New Roman" pitchFamily="18" charset="0"/>
              </a:rPr>
              <a:pPr/>
              <a:t>37</a:t>
            </a:fld>
            <a:endParaRPr lang="en-US" altLang="fr-FR" smtClean="0">
              <a:solidFill>
                <a:srgbClr val="FFFFFF"/>
              </a:solidFill>
              <a:latin typeface="Times New Roman" pitchFamily="18" charset="0"/>
            </a:endParaRPr>
          </a:p>
        </p:txBody>
      </p:sp>
      <p:pic>
        <p:nvPicPr>
          <p:cNvPr id="15363" name="Image 3"/>
          <p:cNvPicPr>
            <a:picLocks noChangeAspect="1" noChangeArrowheads="1"/>
          </p:cNvPicPr>
          <p:nvPr/>
        </p:nvPicPr>
        <p:blipFill>
          <a:blip r:embed="rId3">
            <a:extLst>
              <a:ext uri="{28A0092B-C50C-407E-A947-70E740481C1C}">
                <a14:useLocalDpi xmlns:a14="http://schemas.microsoft.com/office/drawing/2010/main" val="0"/>
              </a:ext>
            </a:extLst>
          </a:blip>
          <a:srcRect l="8516" t="9961" r="16470" b="14941"/>
          <a:stretch>
            <a:fillRect/>
          </a:stretch>
        </p:blipFill>
        <p:spPr bwMode="auto">
          <a:xfrm>
            <a:off x="1260475" y="701675"/>
            <a:ext cx="6673850" cy="5219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ZoneTexte 4"/>
          <p:cNvSpPr txBox="1">
            <a:spLocks noChangeArrowheads="1"/>
          </p:cNvSpPr>
          <p:nvPr/>
        </p:nvSpPr>
        <p:spPr bwMode="auto">
          <a:xfrm>
            <a:off x="1095375" y="5970588"/>
            <a:ext cx="7229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du niveau piézométrique de la Seine à Toury, de 1900 à nos jours (2).</a:t>
            </a:r>
          </a:p>
          <a:p>
            <a:pPr eaLnBrk="0" fontAlgn="base" hangingPunct="0">
              <a:spcBef>
                <a:spcPct val="0"/>
              </a:spcBef>
              <a:spcAft>
                <a:spcPct val="0"/>
              </a:spcAft>
            </a:pPr>
            <a:r>
              <a:rPr lang="fr-FR" altLang="fr-FR" sz="1400" b="1" smtClean="0">
                <a:solidFill>
                  <a:srgbClr val="FFFFFF"/>
                </a:solidFill>
              </a:rPr>
              <a:t>Les simulations sont à un pas de temps journalier.</a:t>
            </a:r>
            <a:endParaRPr lang="fr-FR" altLang="fr-FR" sz="1400" smtClean="0">
              <a:solidFill>
                <a:srgbClr val="FFFFFF"/>
              </a:solidFill>
            </a:endParaRPr>
          </a:p>
        </p:txBody>
      </p:sp>
      <p:sp>
        <p:nvSpPr>
          <p:cNvPr id="15365" name="Rectangle 5"/>
          <p:cNvSpPr>
            <a:spLocks noChangeArrowheads="1"/>
          </p:cNvSpPr>
          <p:nvPr/>
        </p:nvSpPr>
        <p:spPr bwMode="auto">
          <a:xfrm>
            <a:off x="0" y="0"/>
            <a:ext cx="9794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5. Tentative de reconstruction des flux 1900-1958 </a:t>
            </a:r>
          </a:p>
        </p:txBody>
      </p:sp>
    </p:spTree>
    <p:extLst>
      <p:ext uri="{BB962C8B-B14F-4D97-AF65-F5344CB8AC3E}">
        <p14:creationId xmlns:p14="http://schemas.microsoft.com/office/powerpoint/2010/main" val="54595275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C19049EC-4A21-43A0-BBA3-7F84E83D3ECF}" type="slidenum">
              <a:rPr lang="en-US" altLang="fr-FR" smtClean="0">
                <a:solidFill>
                  <a:srgbClr val="FFFFFF"/>
                </a:solidFill>
                <a:latin typeface="Times New Roman" pitchFamily="18" charset="0"/>
              </a:rPr>
              <a:pPr/>
              <a:t>38</a:t>
            </a:fld>
            <a:endParaRPr lang="en-US" altLang="fr-FR" smtClean="0">
              <a:solidFill>
                <a:srgbClr val="FFFFFF"/>
              </a:solidFill>
              <a:latin typeface="Times New Roman" pitchFamily="18" charset="0"/>
            </a:endParaRPr>
          </a:p>
        </p:txBody>
      </p:sp>
      <p:sp>
        <p:nvSpPr>
          <p:cNvPr id="16387" name="Rectangle 5"/>
          <p:cNvSpPr>
            <a:spLocks noChangeArrowheads="1"/>
          </p:cNvSpPr>
          <p:nvPr/>
        </p:nvSpPr>
        <p:spPr bwMode="auto">
          <a:xfrm>
            <a:off x="0" y="0"/>
            <a:ext cx="9794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5. Tentative de reconstruction des flux 1900-1958 </a:t>
            </a:r>
          </a:p>
        </p:txBody>
      </p:sp>
      <p:pic>
        <p:nvPicPr>
          <p:cNvPr id="16388" name="Image 4"/>
          <p:cNvPicPr>
            <a:picLocks noChangeAspect="1" noChangeArrowheads="1"/>
          </p:cNvPicPr>
          <p:nvPr/>
        </p:nvPicPr>
        <p:blipFill>
          <a:blip r:embed="rId3">
            <a:extLst>
              <a:ext uri="{28A0092B-C50C-407E-A947-70E740481C1C}">
                <a14:useLocalDpi xmlns:a14="http://schemas.microsoft.com/office/drawing/2010/main" val="0"/>
              </a:ext>
            </a:extLst>
          </a:blip>
          <a:srcRect l="8559" t="10652" r="14575" b="17085"/>
          <a:stretch>
            <a:fillRect/>
          </a:stretch>
        </p:blipFill>
        <p:spPr bwMode="auto">
          <a:xfrm>
            <a:off x="1309688" y="727075"/>
            <a:ext cx="6681787" cy="522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9" name="ZoneTexte 5"/>
          <p:cNvSpPr txBox="1">
            <a:spLocks noChangeArrowheads="1"/>
          </p:cNvSpPr>
          <p:nvPr/>
        </p:nvSpPr>
        <p:spPr bwMode="auto">
          <a:xfrm>
            <a:off x="1520825" y="6026150"/>
            <a:ext cx="709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Evolution des débits de la Seine à Paris Austerlitz, de 1900 à nos jours </a:t>
            </a:r>
          </a:p>
          <a:p>
            <a:pPr eaLnBrk="0" fontAlgn="base" hangingPunct="0">
              <a:spcBef>
                <a:spcPct val="0"/>
              </a:spcBef>
              <a:spcAft>
                <a:spcPct val="0"/>
              </a:spcAft>
            </a:pPr>
            <a:r>
              <a:rPr lang="fr-FR" altLang="fr-FR" sz="1400" b="1" smtClean="0">
                <a:solidFill>
                  <a:srgbClr val="FFFFFF"/>
                </a:solidFill>
              </a:rPr>
              <a:t>(moyenne glissante sur dix ans) (2).</a:t>
            </a:r>
            <a:endParaRPr lang="fr-FR" altLang="fr-FR" sz="1400" smtClean="0">
              <a:solidFill>
                <a:srgbClr val="FFFFFF"/>
              </a:solidFill>
            </a:endParaRPr>
          </a:p>
        </p:txBody>
      </p:sp>
    </p:spTree>
    <p:extLst>
      <p:ext uri="{BB962C8B-B14F-4D97-AF65-F5344CB8AC3E}">
        <p14:creationId xmlns:p14="http://schemas.microsoft.com/office/powerpoint/2010/main" val="369999582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B66A4CCA-C093-47FE-A493-A1CD42EEC1B1}" type="slidenum">
              <a:rPr lang="en-US" altLang="fr-FR" smtClean="0">
                <a:solidFill>
                  <a:srgbClr val="FFFFFF"/>
                </a:solidFill>
                <a:latin typeface="Times New Roman" pitchFamily="18" charset="0"/>
              </a:rPr>
              <a:pPr/>
              <a:t>39</a:t>
            </a:fld>
            <a:endParaRPr lang="en-US" altLang="fr-FR" smtClean="0">
              <a:solidFill>
                <a:srgbClr val="FFFFFF"/>
              </a:solidFill>
              <a:latin typeface="Times New Roman" pitchFamily="18" charset="0"/>
            </a:endParaRPr>
          </a:p>
        </p:txBody>
      </p:sp>
      <p:pic>
        <p:nvPicPr>
          <p:cNvPr id="17411" name="Image 5"/>
          <p:cNvPicPr>
            <a:picLocks noChangeAspect="1" noChangeArrowheads="1"/>
          </p:cNvPicPr>
          <p:nvPr/>
        </p:nvPicPr>
        <p:blipFill>
          <a:blip r:embed="rId3">
            <a:extLst>
              <a:ext uri="{28A0092B-C50C-407E-A947-70E740481C1C}">
                <a14:useLocalDpi xmlns:a14="http://schemas.microsoft.com/office/drawing/2010/main" val="0"/>
              </a:ext>
            </a:extLst>
          </a:blip>
          <a:srcRect l="7265" t="7994" r="9978" b="9967"/>
          <a:stretch>
            <a:fillRect/>
          </a:stretch>
        </p:blipFill>
        <p:spPr bwMode="auto">
          <a:xfrm>
            <a:off x="701675" y="892175"/>
            <a:ext cx="3970338" cy="313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2" name="Image 6"/>
          <p:cNvPicPr>
            <a:picLocks noChangeAspect="1" noChangeArrowheads="1"/>
          </p:cNvPicPr>
          <p:nvPr/>
        </p:nvPicPr>
        <p:blipFill>
          <a:blip r:embed="rId4">
            <a:extLst>
              <a:ext uri="{28A0092B-C50C-407E-A947-70E740481C1C}">
                <a14:useLocalDpi xmlns:a14="http://schemas.microsoft.com/office/drawing/2010/main" val="0"/>
              </a:ext>
            </a:extLst>
          </a:blip>
          <a:srcRect l="10674" t="9668" r="12329" b="9967"/>
          <a:stretch>
            <a:fillRect/>
          </a:stretch>
        </p:blipFill>
        <p:spPr bwMode="auto">
          <a:xfrm>
            <a:off x="4673600" y="889000"/>
            <a:ext cx="3681413" cy="313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ZoneTexte 7"/>
          <p:cNvSpPr txBox="1">
            <a:spLocks noChangeArrowheads="1"/>
          </p:cNvSpPr>
          <p:nvPr/>
        </p:nvSpPr>
        <p:spPr bwMode="auto">
          <a:xfrm>
            <a:off x="519113" y="4186238"/>
            <a:ext cx="8329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eaLnBrk="0" fontAlgn="base" hangingPunct="0">
              <a:spcBef>
                <a:spcPct val="0"/>
              </a:spcBef>
              <a:spcAft>
                <a:spcPct val="0"/>
              </a:spcAft>
            </a:pPr>
            <a:r>
              <a:rPr lang="fr-FR" altLang="fr-FR" sz="1400" b="1" smtClean="0">
                <a:solidFill>
                  <a:srgbClr val="FFFFFF"/>
                </a:solidFill>
              </a:rPr>
              <a:t>Moyenne de la profondeur de la nappe (m) en 1918 (hautes eaux) et en 1950 (basses eaux).</a:t>
            </a:r>
            <a:endParaRPr lang="fr-FR" altLang="fr-FR" sz="1400" smtClean="0">
              <a:solidFill>
                <a:srgbClr val="FFFFFF"/>
              </a:solidFill>
            </a:endParaRPr>
          </a:p>
        </p:txBody>
      </p:sp>
      <p:sp>
        <p:nvSpPr>
          <p:cNvPr id="17414" name="ZoneTexte 7"/>
          <p:cNvSpPr txBox="1">
            <a:spLocks noChangeArrowheads="1"/>
          </p:cNvSpPr>
          <p:nvPr/>
        </p:nvSpPr>
        <p:spPr bwMode="auto">
          <a:xfrm>
            <a:off x="311150" y="4597400"/>
            <a:ext cx="84677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just" eaLnBrk="0" fontAlgn="base" hangingPunct="0">
              <a:spcBef>
                <a:spcPct val="0"/>
              </a:spcBef>
              <a:spcAft>
                <a:spcPct val="0"/>
              </a:spcAft>
              <a:buFont typeface="Wingdings" pitchFamily="2" charset="2"/>
              <a:buChar char="§"/>
            </a:pPr>
            <a:r>
              <a:rPr lang="fr-FR" altLang="fr-FR" sz="1500" smtClean="0">
                <a:solidFill>
                  <a:srgbClr val="FFFFFF"/>
                </a:solidFill>
              </a:rPr>
              <a:t> Les années choisies correspondent aux valeurs min et max du niveau piézométrique observées sur le XXe siècle.</a:t>
            </a:r>
          </a:p>
          <a:p>
            <a:pPr algn="just" eaLnBrk="0" fontAlgn="base" hangingPunct="0">
              <a:spcBef>
                <a:spcPct val="0"/>
              </a:spcBef>
              <a:spcAft>
                <a:spcPct val="0"/>
              </a:spcAft>
              <a:buFont typeface="Wingdings" pitchFamily="2" charset="2"/>
              <a:buChar char="§"/>
            </a:pPr>
            <a:r>
              <a:rPr lang="fr-FR" altLang="fr-FR" sz="1500" smtClean="0">
                <a:solidFill>
                  <a:srgbClr val="FFFFFF"/>
                </a:solidFill>
              </a:rPr>
              <a:t> Année 1918 marquée par une période de hautes eaux : la nappe est affleurante en de nombreux points à l'échelle du bassin de la Seine.</a:t>
            </a:r>
          </a:p>
          <a:p>
            <a:pPr algn="just" eaLnBrk="0" fontAlgn="base" hangingPunct="0">
              <a:spcBef>
                <a:spcPct val="0"/>
              </a:spcBef>
              <a:spcAft>
                <a:spcPct val="0"/>
              </a:spcAft>
              <a:buFont typeface="Wingdings" pitchFamily="2" charset="2"/>
              <a:buChar char="§"/>
            </a:pPr>
            <a:r>
              <a:rPr lang="fr-FR" altLang="fr-FR" sz="1500" smtClean="0">
                <a:solidFill>
                  <a:srgbClr val="FFFFFF"/>
                </a:solidFill>
              </a:rPr>
              <a:t> Année 1950 correspond à une année sèche, marquée par les basses eaux. </a:t>
            </a:r>
          </a:p>
          <a:p>
            <a:pPr lvl="1" algn="just" eaLnBrk="0" fontAlgn="base" hangingPunct="0">
              <a:spcBef>
                <a:spcPct val="0"/>
              </a:spcBef>
              <a:spcAft>
                <a:spcPct val="0"/>
              </a:spcAft>
            </a:pPr>
            <a:r>
              <a:rPr lang="fr-FR" altLang="fr-FR" sz="1600" smtClean="0">
                <a:solidFill>
                  <a:srgbClr val="FFFFFF"/>
                </a:solidFill>
                <a:cs typeface="Arial" pitchFamily="34" charset="0"/>
              </a:rPr>
              <a:t>→ </a:t>
            </a:r>
            <a:r>
              <a:rPr lang="fr-FR" altLang="fr-FR" sz="1500" smtClean="0">
                <a:solidFill>
                  <a:srgbClr val="FFFFFF"/>
                </a:solidFill>
              </a:rPr>
              <a:t>En moyenne, on a donc perdu 7m entre  1918 et 1950.</a:t>
            </a:r>
          </a:p>
          <a:p>
            <a:pPr algn="just" eaLnBrk="0" fontAlgn="base" hangingPunct="0">
              <a:spcBef>
                <a:spcPct val="0"/>
              </a:spcBef>
              <a:spcAft>
                <a:spcPct val="0"/>
              </a:spcAft>
              <a:buFont typeface="Wingdings" pitchFamily="2" charset="2"/>
              <a:buChar char="§"/>
            </a:pPr>
            <a:r>
              <a:rPr lang="fr-FR" altLang="fr-FR" sz="1500" smtClean="0">
                <a:solidFill>
                  <a:srgbClr val="FFFFFF"/>
                </a:solidFill>
              </a:rPr>
              <a:t> Au Nord-Ouest, au niveau de Rouen, nappe plus profonde aussi bien en 1918 qu'en 1950. La Beauce semble elle aussi se distinguer par des valeurs basses de la charge piézométrique. </a:t>
            </a:r>
          </a:p>
          <a:p>
            <a:pPr eaLnBrk="0" fontAlgn="base" hangingPunct="0">
              <a:spcBef>
                <a:spcPct val="0"/>
              </a:spcBef>
              <a:spcAft>
                <a:spcPct val="0"/>
              </a:spcAft>
            </a:pPr>
            <a:endParaRPr lang="fr-FR" altLang="fr-FR" sz="1200" smtClean="0">
              <a:solidFill>
                <a:srgbClr val="FFFFFF"/>
              </a:solidFill>
            </a:endParaRPr>
          </a:p>
          <a:p>
            <a:pPr eaLnBrk="0" fontAlgn="base" hangingPunct="0">
              <a:spcBef>
                <a:spcPct val="0"/>
              </a:spcBef>
              <a:spcAft>
                <a:spcPct val="0"/>
              </a:spcAft>
            </a:pPr>
            <a:endParaRPr lang="fr-FR" altLang="fr-FR" sz="1200" smtClean="0">
              <a:solidFill>
                <a:srgbClr val="FFFFFF"/>
              </a:solidFill>
            </a:endParaRPr>
          </a:p>
        </p:txBody>
      </p:sp>
      <p:sp>
        <p:nvSpPr>
          <p:cNvPr id="17415" name="Rectangle 5"/>
          <p:cNvSpPr>
            <a:spLocks noChangeArrowheads="1"/>
          </p:cNvSpPr>
          <p:nvPr/>
        </p:nvSpPr>
        <p:spPr bwMode="auto">
          <a:xfrm>
            <a:off x="0" y="0"/>
            <a:ext cx="9794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5. Tentative de reconstruction des flux 1900-1958 </a:t>
            </a:r>
          </a:p>
        </p:txBody>
      </p:sp>
    </p:spTree>
    <p:extLst>
      <p:ext uri="{BB962C8B-B14F-4D97-AF65-F5344CB8AC3E}">
        <p14:creationId xmlns:p14="http://schemas.microsoft.com/office/powerpoint/2010/main" val="21578981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9" y="1988840"/>
            <a:ext cx="9042955" cy="396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83568" y="260648"/>
            <a:ext cx="7830616" cy="369332"/>
          </a:xfrm>
          <a:prstGeom prst="rect">
            <a:avLst/>
          </a:prstGeom>
        </p:spPr>
        <p:txBody>
          <a:bodyPr wrap="square">
            <a:spAutoFit/>
          </a:bodyPr>
          <a:lstStyle/>
          <a:p>
            <a:r>
              <a:rPr lang="fr-FR" b="1" dirty="0" smtClean="0"/>
              <a:t>2. Point sur le rapport de fin de phase et l'état d'avancement de la structure </a:t>
            </a:r>
          </a:p>
        </p:txBody>
      </p:sp>
      <p:sp>
        <p:nvSpPr>
          <p:cNvPr id="6" name="ZoneTexte 5"/>
          <p:cNvSpPr txBox="1"/>
          <p:nvPr/>
        </p:nvSpPr>
        <p:spPr>
          <a:xfrm>
            <a:off x="899592" y="1124744"/>
            <a:ext cx="4924618" cy="369332"/>
          </a:xfrm>
          <a:prstGeom prst="rect">
            <a:avLst/>
          </a:prstGeom>
          <a:noFill/>
        </p:spPr>
        <p:txBody>
          <a:bodyPr wrap="none" rtlCol="0">
            <a:spAutoFit/>
          </a:bodyPr>
          <a:lstStyle/>
          <a:p>
            <a:r>
              <a:rPr lang="fr-FR" dirty="0" smtClean="0"/>
              <a:t>1</a:t>
            </a:r>
            <a:r>
              <a:rPr lang="fr-FR" baseline="30000" dirty="0" smtClean="0"/>
              <a:t>ère</a:t>
            </a:r>
            <a:r>
              <a:rPr lang="fr-FR" dirty="0" smtClean="0"/>
              <a:t> évaluation réalisée de Aout 1999 à Juillet 2005</a:t>
            </a:r>
          </a:p>
        </p:txBody>
      </p:sp>
      <p:sp>
        <p:nvSpPr>
          <p:cNvPr id="7" name="ZoneTexte 6"/>
          <p:cNvSpPr txBox="1"/>
          <p:nvPr/>
        </p:nvSpPr>
        <p:spPr>
          <a:xfrm>
            <a:off x="278846" y="5628706"/>
            <a:ext cx="8757649" cy="923330"/>
          </a:xfrm>
          <a:prstGeom prst="rect">
            <a:avLst/>
          </a:prstGeom>
          <a:noFill/>
        </p:spPr>
        <p:txBody>
          <a:bodyPr wrap="square" rtlCol="0">
            <a:spAutoFit/>
          </a:bodyPr>
          <a:lstStyle/>
          <a:p>
            <a:r>
              <a:rPr lang="fr-FR" dirty="0" smtClean="0"/>
              <a:t>Evaluation sous-optimale: certains </a:t>
            </a:r>
            <a:r>
              <a:rPr lang="fr-FR" dirty="0" err="1" smtClean="0"/>
              <a:t>piézos</a:t>
            </a:r>
            <a:r>
              <a:rPr lang="fr-FR" dirty="0"/>
              <a:t> </a:t>
            </a:r>
            <a:r>
              <a:rPr lang="fr-FR" dirty="0" smtClean="0"/>
              <a:t>et certaines stations hydro ont été sélectionnées sur des critères de proximité géographique, pas forcément avec la plus grande cohérence avec les applications</a:t>
            </a:r>
            <a:endParaRPr lang="fr-FR" dirty="0"/>
          </a:p>
        </p:txBody>
      </p:sp>
    </p:spTree>
    <p:extLst>
      <p:ext uri="{BB962C8B-B14F-4D97-AF65-F5344CB8AC3E}">
        <p14:creationId xmlns:p14="http://schemas.microsoft.com/office/powerpoint/2010/main" val="206741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A60424FA-260F-48A1-B166-59765C5BBDBE}" type="slidenum">
              <a:rPr lang="en-US" altLang="fr-FR" smtClean="0">
                <a:solidFill>
                  <a:srgbClr val="FFFFFF"/>
                </a:solidFill>
                <a:latin typeface="Times New Roman" pitchFamily="18" charset="0"/>
              </a:rPr>
              <a:pPr/>
              <a:t>40</a:t>
            </a:fld>
            <a:endParaRPr lang="en-US" altLang="fr-FR" smtClean="0">
              <a:solidFill>
                <a:srgbClr val="FFFFFF"/>
              </a:solidFill>
              <a:latin typeface="Times New Roman" pitchFamily="18" charset="0"/>
            </a:endParaRPr>
          </a:p>
        </p:txBody>
      </p:sp>
      <p:sp>
        <p:nvSpPr>
          <p:cNvPr id="18435" name="Rectangle 5"/>
          <p:cNvSpPr>
            <a:spLocks noChangeArrowheads="1"/>
          </p:cNvSpPr>
          <p:nvPr/>
        </p:nvSpPr>
        <p:spPr bwMode="auto">
          <a:xfrm>
            <a:off x="0" y="0"/>
            <a:ext cx="9144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6. Conclusion </a:t>
            </a:r>
          </a:p>
        </p:txBody>
      </p:sp>
      <p:sp>
        <p:nvSpPr>
          <p:cNvPr id="18436" name="Text Box 12"/>
          <p:cNvSpPr txBox="1">
            <a:spLocks noChangeArrowheads="1"/>
          </p:cNvSpPr>
          <p:nvPr/>
        </p:nvSpPr>
        <p:spPr bwMode="auto">
          <a:xfrm>
            <a:off x="155575" y="471488"/>
            <a:ext cx="8820150" cy="120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just" eaLnBrk="0" fontAlgn="base" hangingPunct="0">
              <a:lnSpc>
                <a:spcPct val="150000"/>
              </a:lnSpc>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Les simulations hydrogéologiques basées sur la réanalyse ERA20CPT sous-estiment fortement la piézométrie à Toury et les débits à Paris sur le XXe siècle. </a:t>
            </a:r>
            <a:r>
              <a:rPr lang="fr-FR" altLang="fr-FR" smtClean="0">
                <a:solidFill>
                  <a:srgbClr val="FFFFFF"/>
                </a:solidFill>
                <a:cs typeface="Arial" pitchFamily="34" charset="0"/>
              </a:rPr>
              <a:t> </a:t>
            </a:r>
          </a:p>
          <a:p>
            <a:pPr algn="just" eaLnBrk="0" fontAlgn="base" hangingPunct="0">
              <a:lnSpc>
                <a:spcPct val="150000"/>
              </a:lnSpc>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Les reconstructions « GUESS 48 » permettent de se rapprocher des observations piézométriques mais surestiment les débits. </a:t>
            </a:r>
          </a:p>
          <a:p>
            <a:pPr algn="just" eaLnBrk="0" fontAlgn="base" hangingPunct="0">
              <a:lnSpc>
                <a:spcPct val="150000"/>
              </a:lnSpc>
              <a:spcBef>
                <a:spcPct val="50000"/>
              </a:spcBef>
              <a:spcAft>
                <a:spcPct val="0"/>
              </a:spcAft>
            </a:pPr>
            <a:r>
              <a:rPr lang="fr-FR" altLang="fr-FR" smtClean="0">
                <a:solidFill>
                  <a:srgbClr val="FFFFFF"/>
                </a:solidFill>
                <a:cs typeface="Arial" pitchFamily="34" charset="0"/>
              </a:rPr>
              <a:t>→ </a:t>
            </a:r>
            <a:r>
              <a:rPr lang="fr-FR" altLang="fr-FR" smtClean="0">
                <a:solidFill>
                  <a:srgbClr val="FFFFFF"/>
                </a:solidFill>
              </a:rPr>
              <a:t>Les recherches bibliographiques sur les prélèvements en nappe et les débits des sources pourraient être approfondies et utilisées pour affiner ces simulations hydrogéologiques longues durées. </a:t>
            </a:r>
          </a:p>
          <a:p>
            <a:pPr algn="just" eaLnBrk="0" fontAlgn="base" hangingPunct="0">
              <a:lnSpc>
                <a:spcPct val="150000"/>
              </a:lnSpc>
              <a:spcBef>
                <a:spcPct val="50000"/>
              </a:spcBef>
              <a:spcAft>
                <a:spcPct val="0"/>
              </a:spcAft>
            </a:pPr>
            <a:r>
              <a:rPr lang="fr-FR" altLang="fr-FR" smtClean="0">
                <a:solidFill>
                  <a:srgbClr val="FFFFFF"/>
                </a:solidFill>
                <a:cs typeface="Arial" pitchFamily="34" charset="0"/>
              </a:rPr>
              <a:t>→ Ce t</a:t>
            </a:r>
            <a:r>
              <a:rPr lang="fr-FR" altLang="fr-FR" smtClean="0">
                <a:solidFill>
                  <a:srgbClr val="FFFFFF"/>
                </a:solidFill>
              </a:rPr>
              <a:t>ravail de simulation est difficile et très exploratoire. Néanmoins, ces premières simulations demeurent intéressantes, car elles constituent une </a:t>
            </a:r>
            <a:r>
              <a:rPr lang="fr-FR" altLang="fr-FR" smtClean="0">
                <a:solidFill>
                  <a:srgbClr val="FF9900"/>
                </a:solidFill>
              </a:rPr>
              <a:t>première étape</a:t>
            </a:r>
            <a:r>
              <a:rPr lang="fr-FR" altLang="fr-FR" smtClean="0">
                <a:solidFill>
                  <a:srgbClr val="FFFFFF"/>
                </a:solidFill>
              </a:rPr>
              <a:t> d'un système </a:t>
            </a:r>
            <a:r>
              <a:rPr lang="fr-FR" altLang="fr-FR" smtClean="0">
                <a:solidFill>
                  <a:srgbClr val="FF9900"/>
                </a:solidFill>
              </a:rPr>
              <a:t>qui vise à être utilisé pour la gestion de la ressource en eau et les études d'impacts du changement climatique.</a:t>
            </a:r>
            <a:endParaRPr lang="fr-FR" altLang="fr-FR" smtClean="0">
              <a:solidFill>
                <a:srgbClr val="FF9900"/>
              </a:solidFill>
              <a:cs typeface="Arial" pitchFamily="34" charset="0"/>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lvl="1"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u="sng"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smtClean="0">
              <a:solidFill>
                <a:srgbClr val="FFFFFF"/>
              </a:solidFill>
            </a:endParaRPr>
          </a:p>
          <a:p>
            <a:pPr algn="just"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u="sng" smtClean="0">
              <a:solidFill>
                <a:srgbClr val="FFFFFF"/>
              </a:solidFill>
            </a:endParaRPr>
          </a:p>
          <a:p>
            <a:pPr algn="ctr" eaLnBrk="0" fontAlgn="base" hangingPunct="0">
              <a:spcBef>
                <a:spcPct val="50000"/>
              </a:spcBef>
              <a:spcAft>
                <a:spcPct val="0"/>
              </a:spcAft>
            </a:pPr>
            <a:endParaRPr lang="fr-FR" altLang="fr-FR" smtClean="0">
              <a:solidFill>
                <a:srgbClr val="FFFFFF"/>
              </a:solidFill>
            </a:endParaRPr>
          </a:p>
        </p:txBody>
      </p:sp>
    </p:spTree>
    <p:extLst>
      <p:ext uri="{BB962C8B-B14F-4D97-AF65-F5344CB8AC3E}">
        <p14:creationId xmlns:p14="http://schemas.microsoft.com/office/powerpoint/2010/main" val="34080641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fld id="{944ECD67-DB74-4D1C-9589-B115DEAF9798}" type="slidenum">
              <a:rPr lang="en-US" altLang="fr-FR" smtClean="0">
                <a:solidFill>
                  <a:srgbClr val="FFFFFF"/>
                </a:solidFill>
                <a:latin typeface="Times New Roman" pitchFamily="18" charset="0"/>
              </a:rPr>
              <a:pPr/>
              <a:t>41</a:t>
            </a:fld>
            <a:endParaRPr lang="en-US" altLang="fr-FR" smtClean="0">
              <a:solidFill>
                <a:srgbClr val="FFFFFF"/>
              </a:solidFill>
              <a:latin typeface="Times New Roman" pitchFamily="18" charset="0"/>
            </a:endParaRPr>
          </a:p>
        </p:txBody>
      </p:sp>
      <p:sp>
        <p:nvSpPr>
          <p:cNvPr id="19459" name="Rectangle 5"/>
          <p:cNvSpPr>
            <a:spLocks noChangeArrowheads="1"/>
          </p:cNvSpPr>
          <p:nvPr/>
        </p:nvSpPr>
        <p:spPr bwMode="auto">
          <a:xfrm>
            <a:off x="0" y="0"/>
            <a:ext cx="9144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bg1"/>
                </a:solidFill>
                <a:latin typeface="Comic Sans MS" pitchFamily="66" charset="0"/>
                <a:ea typeface="ＭＳ Ｐゴシック" pitchFamily="34" charset="-128"/>
              </a:defRPr>
            </a:lvl1pPr>
            <a:lvl2pPr marL="742950" indent="-285750">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fontAlgn="base">
              <a:spcBef>
                <a:spcPct val="0"/>
              </a:spcBef>
              <a:spcAft>
                <a:spcPct val="0"/>
              </a:spcAft>
            </a:pPr>
            <a:r>
              <a:rPr lang="fr-FR" altLang="fr-FR" sz="2800" b="1" smtClean="0">
                <a:solidFill>
                  <a:srgbClr val="FFFFFF"/>
                </a:solidFill>
              </a:rPr>
              <a:t>6. Perspectives </a:t>
            </a:r>
          </a:p>
        </p:txBody>
      </p:sp>
      <p:sp>
        <p:nvSpPr>
          <p:cNvPr id="19460" name="Text Box 12"/>
          <p:cNvSpPr txBox="1">
            <a:spLocks noChangeArrowheads="1"/>
          </p:cNvSpPr>
          <p:nvPr/>
        </p:nvSpPr>
        <p:spPr bwMode="auto">
          <a:xfrm>
            <a:off x="155575" y="525463"/>
            <a:ext cx="8820150" cy="102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Comic Sans MS" pitchFamily="66" charset="0"/>
                <a:ea typeface="ＭＳ Ｐゴシック" pitchFamily="34" charset="-128"/>
              </a:defRPr>
            </a:lvl1pPr>
            <a:lvl2pPr>
              <a:defRPr sz="2000">
                <a:solidFill>
                  <a:schemeClr val="bg1"/>
                </a:solidFill>
                <a:latin typeface="Comic Sans MS" pitchFamily="66" charset="0"/>
                <a:ea typeface="ＭＳ Ｐゴシック" pitchFamily="34" charset="-128"/>
              </a:defRPr>
            </a:lvl2pPr>
            <a:lvl3pPr marL="1143000" indent="-228600">
              <a:defRPr sz="2000">
                <a:solidFill>
                  <a:schemeClr val="bg1"/>
                </a:solidFill>
                <a:latin typeface="Comic Sans MS" pitchFamily="66" charset="0"/>
                <a:ea typeface="ＭＳ Ｐゴシック" pitchFamily="34" charset="-128"/>
              </a:defRPr>
            </a:lvl3pPr>
            <a:lvl4pPr marL="1600200" indent="-228600">
              <a:defRPr sz="2000">
                <a:solidFill>
                  <a:schemeClr val="bg1"/>
                </a:solidFill>
                <a:latin typeface="Comic Sans MS" pitchFamily="66" charset="0"/>
                <a:ea typeface="ＭＳ Ｐゴシック" pitchFamily="34" charset="-128"/>
              </a:defRPr>
            </a:lvl4pPr>
            <a:lvl5pPr marL="2057400" indent="-228600">
              <a:defRPr sz="2000">
                <a:solidFill>
                  <a:schemeClr val="bg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000">
                <a:solidFill>
                  <a:schemeClr val="bg1"/>
                </a:solidFill>
                <a:latin typeface="Comic Sans MS" pitchFamily="66" charset="0"/>
                <a:ea typeface="ＭＳ Ｐゴシック" pitchFamily="34" charset="-128"/>
              </a:defRPr>
            </a:lvl9pPr>
          </a:lstStyle>
          <a:p>
            <a:pPr algn="just" eaLnBrk="0" fontAlgn="base" hangingPunct="0">
              <a:lnSpc>
                <a:spcPct val="150000"/>
              </a:lnSpc>
              <a:spcBef>
                <a:spcPct val="50000"/>
              </a:spcBef>
              <a:spcAft>
                <a:spcPct val="0"/>
              </a:spcAft>
            </a:pPr>
            <a:r>
              <a:rPr lang="fr-FR" altLang="fr-FR" dirty="0" smtClean="0">
                <a:solidFill>
                  <a:srgbClr val="FFFFFF"/>
                </a:solidFill>
                <a:cs typeface="Arial" pitchFamily="34" charset="0"/>
              </a:rPr>
              <a:t>→ </a:t>
            </a:r>
            <a:r>
              <a:rPr lang="fr-FR" altLang="fr-FR" dirty="0" err="1" smtClean="0">
                <a:solidFill>
                  <a:srgbClr val="FFFFFF"/>
                </a:solidFill>
              </a:rPr>
              <a:t>Réanalyse</a:t>
            </a:r>
            <a:r>
              <a:rPr lang="fr-FR" altLang="fr-FR" dirty="0" smtClean="0">
                <a:solidFill>
                  <a:srgbClr val="FFFFFF"/>
                </a:solidFill>
              </a:rPr>
              <a:t> météorologique ciblée sur la Seine (Julien </a:t>
            </a:r>
            <a:r>
              <a:rPr lang="fr-FR" altLang="fr-FR" dirty="0" err="1" smtClean="0">
                <a:solidFill>
                  <a:srgbClr val="FFFFFF"/>
                </a:solidFill>
              </a:rPr>
              <a:t>Boé</a:t>
            </a:r>
            <a:r>
              <a:rPr lang="fr-FR" altLang="fr-FR" dirty="0" smtClean="0">
                <a:solidFill>
                  <a:srgbClr val="FFFFFF"/>
                </a:solidFill>
              </a:rPr>
              <a:t>, Rémy Bonnet - CERFACS), intégration des informations à un pas de temps journalier afin d’obtenir de meilleurs flux de drainage.</a:t>
            </a:r>
          </a:p>
          <a:p>
            <a:pPr algn="just" eaLnBrk="0" fontAlgn="base" hangingPunct="0">
              <a:lnSpc>
                <a:spcPct val="200000"/>
              </a:lnSpc>
              <a:spcBef>
                <a:spcPct val="50000"/>
              </a:spcBef>
              <a:spcAft>
                <a:spcPct val="0"/>
              </a:spcAft>
            </a:pPr>
            <a:r>
              <a:rPr lang="fr-FR" altLang="fr-FR" dirty="0" smtClean="0">
                <a:solidFill>
                  <a:srgbClr val="FFFFFF"/>
                </a:solidFill>
                <a:cs typeface="Arial" pitchFamily="34" charset="0"/>
              </a:rPr>
              <a:t>→ Développer une méthode pour exploiter les données anciennes de piézométrie et affiner les conditions initiales de 1958, date à laquelle commence la </a:t>
            </a:r>
            <a:r>
              <a:rPr lang="fr-FR" altLang="fr-FR" dirty="0" err="1" smtClean="0">
                <a:solidFill>
                  <a:srgbClr val="FFFFFF"/>
                </a:solidFill>
                <a:cs typeface="Arial" pitchFamily="34" charset="0"/>
              </a:rPr>
              <a:t>réanalyse</a:t>
            </a:r>
            <a:r>
              <a:rPr lang="fr-FR" altLang="fr-FR" dirty="0" smtClean="0">
                <a:solidFill>
                  <a:srgbClr val="FFFFFF"/>
                </a:solidFill>
                <a:cs typeface="Arial" pitchFamily="34" charset="0"/>
              </a:rPr>
              <a:t> SAFRAN.</a:t>
            </a:r>
            <a:endParaRPr lang="fr-FR" altLang="fr-FR" dirty="0" smtClean="0">
              <a:solidFill>
                <a:srgbClr val="FFFFFF"/>
              </a:solidFill>
            </a:endParaRPr>
          </a:p>
          <a:p>
            <a:pPr algn="just" eaLnBrk="0" fontAlgn="base" hangingPunct="0">
              <a:lnSpc>
                <a:spcPct val="150000"/>
              </a:lnSpc>
              <a:spcBef>
                <a:spcPct val="50000"/>
              </a:spcBef>
              <a:spcAft>
                <a:spcPct val="0"/>
              </a:spcAft>
            </a:pPr>
            <a:endParaRPr lang="fr-FR" altLang="fr-FR" dirty="0" smtClean="0">
              <a:solidFill>
                <a:srgbClr val="FFFFFF"/>
              </a:solidFill>
            </a:endParaRPr>
          </a:p>
          <a:p>
            <a:pPr algn="just" eaLnBrk="0" fontAlgn="base" hangingPunct="0">
              <a:lnSpc>
                <a:spcPct val="150000"/>
              </a:lnSpc>
              <a:spcBef>
                <a:spcPct val="50000"/>
              </a:spcBef>
              <a:spcAft>
                <a:spcPct val="0"/>
              </a:spcAft>
            </a:pPr>
            <a:r>
              <a:rPr lang="fr-FR" altLang="fr-FR" dirty="0" smtClean="0">
                <a:solidFill>
                  <a:srgbClr val="FFFFFF"/>
                </a:solidFill>
                <a:sym typeface="Wingdings" panose="05000000000000000000" pitchFamily="2" charset="2"/>
              </a:rPr>
              <a:t> Julien </a:t>
            </a:r>
            <a:r>
              <a:rPr lang="fr-FR" altLang="fr-FR" dirty="0" err="1" smtClean="0">
                <a:solidFill>
                  <a:srgbClr val="FFFFFF"/>
                </a:solidFill>
                <a:sym typeface="Wingdings" panose="05000000000000000000" pitchFamily="2" charset="2"/>
              </a:rPr>
              <a:t>Boé</a:t>
            </a:r>
            <a:r>
              <a:rPr lang="fr-FR" altLang="fr-FR" dirty="0" smtClean="0">
                <a:solidFill>
                  <a:srgbClr val="FFFFFF"/>
                </a:solidFill>
                <a:sym typeface="Wingdings" panose="05000000000000000000" pitchFamily="2" charset="2"/>
              </a:rPr>
              <a:t> et Rémy Bonnet aimerait pouvoir utiliser </a:t>
            </a:r>
            <a:r>
              <a:rPr lang="fr-FR" altLang="fr-FR" dirty="0" err="1" smtClean="0">
                <a:solidFill>
                  <a:srgbClr val="FFFFFF"/>
                </a:solidFill>
                <a:sym typeface="Wingdings" panose="05000000000000000000" pitchFamily="2" charset="2"/>
              </a:rPr>
              <a:t>Aqui</a:t>
            </a:r>
            <a:r>
              <a:rPr lang="fr-FR" altLang="fr-FR" dirty="0" smtClean="0">
                <a:solidFill>
                  <a:srgbClr val="FFFFFF"/>
                </a:solidFill>
                <a:sym typeface="Wingdings" panose="05000000000000000000" pitchFamily="2" charset="2"/>
              </a:rPr>
              <a:t>-FR dans le cadre de ces travaux sur le </a:t>
            </a:r>
            <a:r>
              <a:rPr lang="fr-FR" altLang="fr-FR" dirty="0" err="1" smtClean="0">
                <a:solidFill>
                  <a:srgbClr val="FFFFFF"/>
                </a:solidFill>
                <a:sym typeface="Wingdings" panose="05000000000000000000" pitchFamily="2" charset="2"/>
              </a:rPr>
              <a:t>Xxème</a:t>
            </a:r>
            <a:r>
              <a:rPr lang="fr-FR" altLang="fr-FR" dirty="0" smtClean="0">
                <a:solidFill>
                  <a:srgbClr val="FFFFFF"/>
                </a:solidFill>
                <a:sym typeface="Wingdings" panose="05000000000000000000" pitchFamily="2" charset="2"/>
              </a:rPr>
              <a:t> </a:t>
            </a:r>
            <a:endParaRPr lang="fr-FR" altLang="fr-FR" dirty="0" smtClean="0">
              <a:solidFill>
                <a:srgbClr val="FFFFFF"/>
              </a:solidFill>
            </a:endParaRPr>
          </a:p>
          <a:p>
            <a:pPr algn="just" eaLnBrk="0" fontAlgn="base" hangingPunct="0">
              <a:spcBef>
                <a:spcPct val="50000"/>
              </a:spcBef>
              <a:spcAft>
                <a:spcPct val="0"/>
              </a:spcAft>
            </a:pPr>
            <a:endParaRPr lang="fr-FR" altLang="fr-FR" dirty="0" smtClean="0">
              <a:solidFill>
                <a:srgbClr val="FFFFFF"/>
              </a:solidFill>
            </a:endParaRPr>
          </a:p>
          <a:p>
            <a:pPr lvl="1" algn="just" eaLnBrk="0" fontAlgn="base" hangingPunct="0">
              <a:spcBef>
                <a:spcPct val="50000"/>
              </a:spcBef>
              <a:spcAft>
                <a:spcPct val="0"/>
              </a:spcAft>
            </a:pPr>
            <a:endParaRPr lang="fr-FR" altLang="fr-FR" dirty="0" smtClean="0">
              <a:solidFill>
                <a:srgbClr val="FFFFFF"/>
              </a:solidFill>
            </a:endParaRPr>
          </a:p>
          <a:p>
            <a:pPr algn="just" eaLnBrk="0" fontAlgn="base" hangingPunct="0">
              <a:spcBef>
                <a:spcPct val="50000"/>
              </a:spcBef>
              <a:spcAft>
                <a:spcPct val="0"/>
              </a:spcAft>
            </a:pPr>
            <a:endParaRPr lang="fr-FR" altLang="fr-FR" dirty="0" smtClean="0">
              <a:solidFill>
                <a:srgbClr val="FFFFFF"/>
              </a:solidFill>
            </a:endParaRPr>
          </a:p>
          <a:p>
            <a:pPr algn="just" eaLnBrk="0" fontAlgn="base" hangingPunct="0">
              <a:spcBef>
                <a:spcPct val="50000"/>
              </a:spcBef>
              <a:spcAft>
                <a:spcPct val="0"/>
              </a:spcAft>
            </a:pPr>
            <a:endParaRPr lang="fr-FR" altLang="fr-FR" dirty="0" smtClean="0">
              <a:solidFill>
                <a:srgbClr val="FFFFFF"/>
              </a:solidFill>
            </a:endParaRPr>
          </a:p>
          <a:p>
            <a:pPr algn="just" eaLnBrk="0" fontAlgn="base" hangingPunct="0">
              <a:spcBef>
                <a:spcPct val="50000"/>
              </a:spcBef>
              <a:spcAft>
                <a:spcPct val="0"/>
              </a:spcAft>
            </a:pPr>
            <a:endParaRPr lang="fr-FR" altLang="fr-FR" u="sng" dirty="0" smtClean="0">
              <a:solidFill>
                <a:srgbClr val="FFFFFF"/>
              </a:solidFill>
            </a:endParaRPr>
          </a:p>
          <a:p>
            <a:pPr algn="just" eaLnBrk="0" fontAlgn="base" hangingPunct="0">
              <a:spcBef>
                <a:spcPct val="50000"/>
              </a:spcBef>
              <a:spcAft>
                <a:spcPct val="0"/>
              </a:spcAft>
            </a:pPr>
            <a:endParaRPr lang="fr-FR" altLang="fr-FR" dirty="0" smtClean="0">
              <a:solidFill>
                <a:srgbClr val="FFFFFF"/>
              </a:solidFill>
            </a:endParaRPr>
          </a:p>
          <a:p>
            <a:pPr algn="just" eaLnBrk="0" fontAlgn="base" hangingPunct="0">
              <a:spcBef>
                <a:spcPct val="50000"/>
              </a:spcBef>
              <a:spcAft>
                <a:spcPct val="0"/>
              </a:spcAft>
            </a:pPr>
            <a:endParaRPr lang="fr-FR" altLang="fr-FR" dirty="0" smtClean="0">
              <a:solidFill>
                <a:srgbClr val="FFFFFF"/>
              </a:solidFill>
            </a:endParaRPr>
          </a:p>
          <a:p>
            <a:pPr algn="just" eaLnBrk="0" fontAlgn="base" hangingPunct="0">
              <a:spcBef>
                <a:spcPct val="50000"/>
              </a:spcBef>
              <a:spcAft>
                <a:spcPct val="0"/>
              </a:spcAft>
            </a:pPr>
            <a:endParaRPr lang="fr-FR" altLang="fr-FR" u="sng" dirty="0" smtClean="0">
              <a:solidFill>
                <a:srgbClr val="FFFFFF"/>
              </a:solidFill>
            </a:endParaRPr>
          </a:p>
          <a:p>
            <a:pPr algn="ctr" eaLnBrk="0" fontAlgn="base" hangingPunct="0">
              <a:spcBef>
                <a:spcPct val="50000"/>
              </a:spcBef>
              <a:spcAft>
                <a:spcPct val="0"/>
              </a:spcAft>
            </a:pPr>
            <a:endParaRPr lang="fr-FR" altLang="fr-FR" u="sng" dirty="0" smtClean="0">
              <a:solidFill>
                <a:srgbClr val="FFFFFF"/>
              </a:solidFill>
            </a:endParaRPr>
          </a:p>
          <a:p>
            <a:pPr algn="ctr" eaLnBrk="0" fontAlgn="base" hangingPunct="0">
              <a:spcBef>
                <a:spcPct val="50000"/>
              </a:spcBef>
              <a:spcAft>
                <a:spcPct val="0"/>
              </a:spcAft>
            </a:pPr>
            <a:endParaRPr lang="fr-FR" altLang="fr-FR" u="sng" dirty="0" smtClean="0">
              <a:solidFill>
                <a:srgbClr val="FFFFFF"/>
              </a:solidFill>
            </a:endParaRPr>
          </a:p>
          <a:p>
            <a:pPr algn="ctr" eaLnBrk="0" fontAlgn="base" hangingPunct="0">
              <a:spcBef>
                <a:spcPct val="50000"/>
              </a:spcBef>
              <a:spcAft>
                <a:spcPct val="0"/>
              </a:spcAft>
            </a:pPr>
            <a:endParaRPr lang="fr-FR" altLang="fr-FR" dirty="0" smtClean="0">
              <a:solidFill>
                <a:srgbClr val="FFFFFF"/>
              </a:solidFill>
            </a:endParaRPr>
          </a:p>
        </p:txBody>
      </p:sp>
    </p:spTree>
    <p:extLst>
      <p:ext uri="{BB962C8B-B14F-4D97-AF65-F5344CB8AC3E}">
        <p14:creationId xmlns:p14="http://schemas.microsoft.com/office/powerpoint/2010/main" val="40614697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496" y="620688"/>
            <a:ext cx="9217024" cy="5078313"/>
          </a:xfrm>
          <a:prstGeom prst="rect">
            <a:avLst/>
          </a:prstGeom>
          <a:noFill/>
        </p:spPr>
        <p:txBody>
          <a:bodyPr wrap="square" rtlCol="0">
            <a:spAutoFit/>
          </a:bodyPr>
          <a:lstStyle/>
          <a:p>
            <a:r>
              <a:rPr lang="fr-FR" b="1" dirty="0" smtClean="0"/>
              <a:t>4) Points </a:t>
            </a:r>
            <a:r>
              <a:rPr lang="fr-FR" b="1" dirty="0"/>
              <a:t>sur les prochaines actions à réaliser</a:t>
            </a:r>
          </a:p>
          <a:p>
            <a:pPr marL="800100" lvl="1" indent="-342900">
              <a:buFont typeface="+mj-lt"/>
              <a:buAutoNum type="alphaLcParenR"/>
            </a:pPr>
            <a:r>
              <a:rPr lang="fr-FR" dirty="0"/>
              <a:t>évaluation longue durée </a:t>
            </a:r>
            <a:endParaRPr lang="fr-FR" dirty="0" smtClean="0"/>
          </a:p>
          <a:p>
            <a:pPr marL="742950" lvl="1" indent="-285750">
              <a:buFont typeface="Wingdings" pitchFamily="2" charset="2"/>
              <a:buChar char="è"/>
            </a:pPr>
            <a:r>
              <a:rPr lang="fr-FR" dirty="0" smtClean="0">
                <a:sym typeface="Wingdings" panose="05000000000000000000" pitchFamily="2" charset="2"/>
              </a:rPr>
              <a:t>1</a:t>
            </a:r>
            <a:r>
              <a:rPr lang="fr-FR" baseline="30000" dirty="0" smtClean="0">
                <a:sym typeface="Wingdings" panose="05000000000000000000" pitchFamily="2" charset="2"/>
              </a:rPr>
              <a:t>er</a:t>
            </a:r>
            <a:r>
              <a:rPr lang="fr-FR" dirty="0" smtClean="0">
                <a:sym typeface="Wingdings" panose="05000000000000000000" pitchFamily="2" charset="2"/>
              </a:rPr>
              <a:t> réalisation 1958-2015 avec des prélèvements constants (mais, POC et ALSACE mal géré car pas de débits imposés</a:t>
            </a:r>
          </a:p>
          <a:p>
            <a:pPr marL="742950" lvl="1" indent="-285750">
              <a:buFont typeface="Wingdings" pitchFamily="2" charset="2"/>
              <a:buChar char="è"/>
            </a:pPr>
            <a:r>
              <a:rPr lang="fr-FR" dirty="0" smtClean="0">
                <a:sym typeface="Wingdings" panose="05000000000000000000" pitchFamily="2" charset="2"/>
              </a:rPr>
              <a:t>Besoin de réaliser une évaluation sur du long terme, et sans doute de comparer avec SIM2.0, pour la suite (temps réel, </a:t>
            </a:r>
            <a:r>
              <a:rPr lang="fr-FR" dirty="0" err="1" smtClean="0">
                <a:sym typeface="Wingdings" panose="05000000000000000000" pitchFamily="2" charset="2"/>
              </a:rPr>
              <a:t>prévi</a:t>
            </a:r>
            <a:r>
              <a:rPr lang="fr-FR" dirty="0" smtClean="0">
                <a:sym typeface="Wingdings" panose="05000000000000000000" pitchFamily="2" charset="2"/>
              </a:rPr>
              <a:t>)  comment gérer les prélèvements et les conditions aux limites?  action idéalement portée par Nicolas Roux….</a:t>
            </a:r>
          </a:p>
          <a:p>
            <a:pPr lvl="1"/>
            <a:endParaRPr lang="fr-FR" dirty="0"/>
          </a:p>
          <a:p>
            <a:pPr marL="800100" lvl="1" indent="-342900">
              <a:buAutoNum type="alphaLcParenR" startAt="2"/>
            </a:pPr>
            <a:r>
              <a:rPr lang="fr-FR" dirty="0" smtClean="0"/>
              <a:t>mise </a:t>
            </a:r>
            <a:r>
              <a:rPr lang="fr-FR" dirty="0"/>
              <a:t>en place d'une chaîne "temps réel" et la question connexe  de l'assimilation de données </a:t>
            </a:r>
            <a:r>
              <a:rPr lang="fr-FR" dirty="0" err="1" smtClean="0"/>
              <a:t>piézo</a:t>
            </a:r>
            <a:endParaRPr lang="fr-FR" dirty="0" smtClean="0"/>
          </a:p>
          <a:p>
            <a:pPr lvl="1"/>
            <a:r>
              <a:rPr lang="fr-FR" dirty="0" smtClean="0"/>
              <a:t>A mettre en place avec DCSC/AVH….</a:t>
            </a:r>
          </a:p>
          <a:p>
            <a:pPr lvl="1"/>
            <a:r>
              <a:rPr lang="fr-FR" dirty="0" smtClean="0"/>
              <a:t>La qualité du temps réel  va dépendre des CI…. On sait que les simulations intrinsèques ont des erreurs, a minima du fait des sous-estimations des pluies en temps réel…</a:t>
            </a:r>
          </a:p>
          <a:p>
            <a:pPr lvl="1"/>
            <a:r>
              <a:rPr lang="fr-FR" dirty="0" smtClean="0"/>
              <a:t>La méthode développée par </a:t>
            </a:r>
            <a:r>
              <a:rPr lang="fr-FR" dirty="0" err="1" smtClean="0"/>
              <a:t>Maina</a:t>
            </a:r>
            <a:r>
              <a:rPr lang="fr-FR" dirty="0" smtClean="0"/>
              <a:t> &amp; </a:t>
            </a:r>
            <a:r>
              <a:rPr lang="fr-FR" dirty="0" err="1" smtClean="0"/>
              <a:t>Ackerer</a:t>
            </a:r>
            <a:r>
              <a:rPr lang="fr-FR" dirty="0" smtClean="0"/>
              <a:t> semble très performante. Mais, il faut la tester sur un bassin plus grand avec une densité de mesure plus faible…. </a:t>
            </a:r>
            <a:r>
              <a:rPr lang="fr-FR" dirty="0" smtClean="0">
                <a:sym typeface="Wingdings" panose="05000000000000000000" pitchFamily="2" charset="2"/>
              </a:rPr>
              <a:t> proposition de tester sur le bassin de la Seine  Philippe </a:t>
            </a:r>
            <a:r>
              <a:rPr lang="fr-FR" dirty="0" err="1" smtClean="0">
                <a:sym typeface="Wingdings" panose="05000000000000000000" pitchFamily="2" charset="2"/>
              </a:rPr>
              <a:t>Ackerer</a:t>
            </a:r>
            <a:r>
              <a:rPr lang="fr-FR" dirty="0" smtClean="0">
                <a:sym typeface="Wingdings" panose="05000000000000000000" pitchFamily="2" charset="2"/>
              </a:rPr>
              <a:t> pense pouvoir le faire à l’automne.</a:t>
            </a:r>
            <a:endParaRPr lang="fr-FR" dirty="0" smtClean="0"/>
          </a:p>
          <a:p>
            <a:pPr lvl="1"/>
            <a:endParaRPr lang="fr-FR" dirty="0"/>
          </a:p>
          <a:p>
            <a:endParaRPr lang="fr-FR" dirty="0"/>
          </a:p>
        </p:txBody>
      </p:sp>
    </p:spTree>
    <p:extLst>
      <p:ext uri="{BB962C8B-B14F-4D97-AF65-F5344CB8AC3E}">
        <p14:creationId xmlns:p14="http://schemas.microsoft.com/office/powerpoint/2010/main" val="758714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496" y="44624"/>
            <a:ext cx="9217024" cy="3139321"/>
          </a:xfrm>
          <a:prstGeom prst="rect">
            <a:avLst/>
          </a:prstGeom>
          <a:noFill/>
        </p:spPr>
        <p:txBody>
          <a:bodyPr wrap="square" rtlCol="0">
            <a:spAutoFit/>
          </a:bodyPr>
          <a:lstStyle/>
          <a:p>
            <a:r>
              <a:rPr lang="fr-FR" b="1" dirty="0" smtClean="0"/>
              <a:t>4) Points </a:t>
            </a:r>
            <a:r>
              <a:rPr lang="fr-FR" b="1" dirty="0"/>
              <a:t>sur les prochaines actions à réaliser</a:t>
            </a:r>
          </a:p>
          <a:p>
            <a:pPr lvl="1"/>
            <a:r>
              <a:rPr lang="fr-FR" dirty="0" smtClean="0"/>
              <a:t>c) Potentiel </a:t>
            </a:r>
            <a:r>
              <a:rPr lang="fr-FR" dirty="0"/>
              <a:t>de la prévision </a:t>
            </a:r>
            <a:r>
              <a:rPr lang="fr-FR" dirty="0" smtClean="0"/>
              <a:t>saisonnières </a:t>
            </a:r>
          </a:p>
          <a:p>
            <a:pPr lvl="1"/>
            <a:r>
              <a:rPr lang="fr-FR" dirty="0" smtClean="0"/>
              <a:t>Principe: simplement comparer la </a:t>
            </a:r>
            <a:r>
              <a:rPr lang="fr-FR" dirty="0" err="1" smtClean="0"/>
              <a:t>prévi</a:t>
            </a:r>
            <a:r>
              <a:rPr lang="fr-FR" dirty="0" smtClean="0"/>
              <a:t> saisonnière réalisée avec SIM avec une </a:t>
            </a:r>
            <a:r>
              <a:rPr lang="fr-FR" dirty="0" err="1" smtClean="0"/>
              <a:t>prévi</a:t>
            </a:r>
            <a:r>
              <a:rPr lang="fr-FR" dirty="0" smtClean="0"/>
              <a:t> saisonnière réalisée avec </a:t>
            </a:r>
            <a:r>
              <a:rPr lang="fr-FR" dirty="0" err="1" smtClean="0"/>
              <a:t>Aqui</a:t>
            </a:r>
            <a:r>
              <a:rPr lang="fr-FR" dirty="0" smtClean="0"/>
              <a:t>-FR pour quantifier l’apport des nappes dans la </a:t>
            </a:r>
            <a:r>
              <a:rPr lang="fr-FR" dirty="0" err="1" smtClean="0"/>
              <a:t>prévi</a:t>
            </a:r>
            <a:r>
              <a:rPr lang="fr-FR" dirty="0" smtClean="0"/>
              <a:t>-saisonnière.</a:t>
            </a:r>
          </a:p>
          <a:p>
            <a:pPr lvl="1"/>
            <a:r>
              <a:rPr lang="fr-FR" dirty="0" smtClean="0"/>
              <a:t>Avantage</a:t>
            </a:r>
            <a:r>
              <a:rPr lang="fr-FR" dirty="0" smtClean="0">
                <a:sym typeface="Wingdings" panose="05000000000000000000" pitchFamily="2" charset="2"/>
              </a:rPr>
              <a:t> on peut s’appuyer sur des prévisions déjà réalisées avec </a:t>
            </a:r>
            <a:r>
              <a:rPr lang="fr-FR" dirty="0" err="1" smtClean="0">
                <a:sym typeface="Wingdings" panose="05000000000000000000" pitchFamily="2" charset="2"/>
              </a:rPr>
              <a:t>Surfex</a:t>
            </a:r>
            <a:r>
              <a:rPr lang="fr-FR" dirty="0" smtClean="0">
                <a:sym typeface="Wingdings" panose="05000000000000000000" pitchFamily="2" charset="2"/>
              </a:rPr>
              <a:t> (gain de temps calcul)</a:t>
            </a:r>
          </a:p>
          <a:p>
            <a:pPr lvl="1"/>
            <a:r>
              <a:rPr lang="fr-FR" dirty="0" smtClean="0">
                <a:sym typeface="Wingdings" panose="05000000000000000000" pitchFamily="2" charset="2"/>
              </a:rPr>
              <a:t>Inconvénient  on ne peut pas utiliser les prévisions saisonnières les plus récentes.</a:t>
            </a:r>
          </a:p>
          <a:p>
            <a:pPr lvl="1"/>
            <a:r>
              <a:rPr lang="fr-FR" dirty="0" smtClean="0">
                <a:sym typeface="Wingdings" panose="05000000000000000000" pitchFamily="2" charset="2"/>
              </a:rPr>
              <a:t>CDD au CNRM sans doute début 2018</a:t>
            </a:r>
          </a:p>
          <a:p>
            <a:pPr lvl="1"/>
            <a:endParaRPr lang="fr-FR" dirty="0"/>
          </a:p>
          <a:p>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96952"/>
            <a:ext cx="7848872" cy="3861048"/>
          </a:xfrm>
          <a:prstGeom prst="rect">
            <a:avLst/>
          </a:prstGeom>
          <a:noFill/>
          <a:ln>
            <a:noFill/>
          </a:ln>
        </p:spPr>
      </p:pic>
    </p:spTree>
    <p:extLst>
      <p:ext uri="{BB962C8B-B14F-4D97-AF65-F5344CB8AC3E}">
        <p14:creationId xmlns:p14="http://schemas.microsoft.com/office/powerpoint/2010/main" val="358458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496" y="620688"/>
            <a:ext cx="9217024" cy="4524315"/>
          </a:xfrm>
          <a:prstGeom prst="rect">
            <a:avLst/>
          </a:prstGeom>
          <a:noFill/>
        </p:spPr>
        <p:txBody>
          <a:bodyPr wrap="square" rtlCol="0">
            <a:spAutoFit/>
          </a:bodyPr>
          <a:lstStyle/>
          <a:p>
            <a:r>
              <a:rPr lang="fr-FR" b="1" dirty="0" smtClean="0"/>
              <a:t>4) Points </a:t>
            </a:r>
            <a:r>
              <a:rPr lang="fr-FR" b="1" dirty="0"/>
              <a:t>sur les prochaines actions à réaliser</a:t>
            </a:r>
          </a:p>
          <a:p>
            <a:pPr lvl="1"/>
            <a:r>
              <a:rPr lang="fr-FR" dirty="0" smtClean="0"/>
              <a:t>d) Extension </a:t>
            </a:r>
            <a:r>
              <a:rPr lang="fr-FR" dirty="0"/>
              <a:t>des applications et évolution de la </a:t>
            </a:r>
            <a:r>
              <a:rPr lang="fr-FR" dirty="0" smtClean="0"/>
              <a:t>plateforme</a:t>
            </a:r>
          </a:p>
          <a:p>
            <a:pPr marL="742950" lvl="1" indent="-285750">
              <a:buFont typeface="Arial" panose="020B0604020202020204" pitchFamily="34" charset="0"/>
              <a:buChar char="•"/>
            </a:pPr>
            <a:r>
              <a:rPr lang="fr-FR" dirty="0" smtClean="0"/>
              <a:t>BRGM</a:t>
            </a:r>
          </a:p>
          <a:p>
            <a:pPr marL="742950" lvl="1" indent="-285750">
              <a:buFont typeface="Arial" panose="020B0604020202020204" pitchFamily="34" charset="0"/>
              <a:buChar char="•"/>
            </a:pPr>
            <a:r>
              <a:rPr lang="fr-FR" dirty="0" smtClean="0"/>
              <a:t>MINES-PARISTECH</a:t>
            </a:r>
          </a:p>
          <a:p>
            <a:pPr marL="742950" lvl="1" indent="-285750">
              <a:buFont typeface="Arial" panose="020B0604020202020204" pitchFamily="34" charset="0"/>
              <a:buChar char="•"/>
            </a:pPr>
            <a:r>
              <a:rPr lang="fr-FR" dirty="0" smtClean="0"/>
              <a:t>Réseau hydro pour connecter les applications</a:t>
            </a:r>
          </a:p>
          <a:p>
            <a:pPr marL="742950" lvl="1" indent="-285750">
              <a:buFont typeface="Arial" panose="020B0604020202020204" pitchFamily="34" charset="0"/>
              <a:buChar char="•"/>
            </a:pPr>
            <a:r>
              <a:rPr lang="fr-FR" dirty="0" smtClean="0"/>
              <a:t>Evolution de la plateforme </a:t>
            </a:r>
            <a:r>
              <a:rPr lang="fr-FR" dirty="0" smtClean="0">
                <a:sym typeface="Wingdings" panose="05000000000000000000" pitchFamily="2" charset="2"/>
              </a:rPr>
              <a:t> phasage avec la dernière version de </a:t>
            </a:r>
            <a:r>
              <a:rPr lang="fr-FR" dirty="0" err="1" smtClean="0">
                <a:sym typeface="Wingdings" panose="05000000000000000000" pitchFamily="2" charset="2"/>
              </a:rPr>
              <a:t>OpenPALM</a:t>
            </a:r>
            <a:r>
              <a:rPr lang="fr-FR" dirty="0" smtClean="0">
                <a:sym typeface="Wingdings" panose="05000000000000000000" pitchFamily="2" charset="2"/>
              </a:rPr>
              <a:t> </a:t>
            </a:r>
            <a:r>
              <a:rPr lang="fr-FR" dirty="0">
                <a:sym typeface="Wingdings" panose="05000000000000000000" pitchFamily="2" charset="2"/>
              </a:rPr>
              <a:t>à</a:t>
            </a:r>
            <a:r>
              <a:rPr lang="fr-FR" dirty="0" smtClean="0">
                <a:sym typeface="Wingdings" panose="05000000000000000000" pitchFamily="2" charset="2"/>
              </a:rPr>
              <a:t> réaliser pour bénéficier des dernières améliorations, et de l’estimation des temps calculs par action….</a:t>
            </a:r>
            <a:endParaRPr lang="fr-FR" dirty="0" smtClean="0"/>
          </a:p>
          <a:p>
            <a:pPr lvl="1"/>
            <a:endParaRPr lang="fr-FR" dirty="0" smtClean="0"/>
          </a:p>
          <a:p>
            <a:pPr lvl="1"/>
            <a:r>
              <a:rPr lang="fr-FR" dirty="0" smtClean="0"/>
              <a:t>e) interaction </a:t>
            </a:r>
            <a:r>
              <a:rPr lang="fr-FR" dirty="0"/>
              <a:t>avec les gestionnaires pour la définition des indicateurs </a:t>
            </a:r>
            <a:r>
              <a:rPr lang="fr-FR" dirty="0" smtClean="0"/>
              <a:t>pertinents</a:t>
            </a:r>
          </a:p>
          <a:p>
            <a:pPr lvl="1"/>
            <a:r>
              <a:rPr lang="fr-FR" dirty="0" smtClean="0">
                <a:sym typeface="Wingdings" panose="05000000000000000000" pitchFamily="2" charset="2"/>
              </a:rPr>
              <a:t> Voir ensemble comment </a:t>
            </a:r>
            <a:r>
              <a:rPr lang="fr-FR" dirty="0">
                <a:sym typeface="Wingdings" panose="05000000000000000000" pitchFamily="2" charset="2"/>
              </a:rPr>
              <a:t>s</a:t>
            </a:r>
            <a:r>
              <a:rPr lang="fr-FR" dirty="0" smtClean="0">
                <a:sym typeface="Wingdings" panose="05000000000000000000" pitchFamily="2" charset="2"/>
              </a:rPr>
              <a:t>’organiser</a:t>
            </a:r>
            <a:endParaRPr lang="fr-FR" dirty="0"/>
          </a:p>
          <a:p>
            <a:endParaRPr lang="fr-FR" dirty="0" smtClean="0"/>
          </a:p>
          <a:p>
            <a:endParaRPr lang="fr-FR" dirty="0"/>
          </a:p>
          <a:p>
            <a:r>
              <a:rPr lang="fr-FR" dirty="0" smtClean="0"/>
              <a:t>5) Autres </a:t>
            </a:r>
            <a:r>
              <a:rPr lang="fr-FR" dirty="0"/>
              <a:t>actions </a:t>
            </a:r>
            <a:endParaRPr lang="fr-FR" dirty="0" smtClean="0"/>
          </a:p>
          <a:p>
            <a:pPr marL="1200150" lvl="2"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159143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496" y="620688"/>
            <a:ext cx="9217024" cy="2308324"/>
          </a:xfrm>
          <a:prstGeom prst="rect">
            <a:avLst/>
          </a:prstGeom>
          <a:noFill/>
        </p:spPr>
        <p:txBody>
          <a:bodyPr wrap="square" rtlCol="0">
            <a:spAutoFit/>
          </a:bodyPr>
          <a:lstStyle/>
          <a:p>
            <a:pPr marL="1200150" lvl="2" indent="-285750">
              <a:buFont typeface="Arial" panose="020B0604020202020204" pitchFamily="34" charset="0"/>
              <a:buChar char="•"/>
            </a:pPr>
            <a:r>
              <a:rPr lang="fr-FR" dirty="0" smtClean="0"/>
              <a:t> Analyse des informations contenues dans les séries </a:t>
            </a:r>
            <a:r>
              <a:rPr lang="fr-FR" dirty="0" err="1" smtClean="0"/>
              <a:t>piézo</a:t>
            </a:r>
            <a:r>
              <a:rPr lang="fr-FR" dirty="0" smtClean="0"/>
              <a:t> pour mieux contraindre les CL/CI (sur la base de l’exemple de </a:t>
            </a:r>
            <a:r>
              <a:rPr lang="fr-FR" dirty="0" err="1" smtClean="0"/>
              <a:t>Toury</a:t>
            </a:r>
            <a:r>
              <a:rPr lang="fr-FR" dirty="0" smtClean="0"/>
              <a:t>)</a:t>
            </a:r>
          </a:p>
          <a:p>
            <a:pPr marL="1200150" lvl="2" indent="-285750">
              <a:buFont typeface="Arial" panose="020B0604020202020204" pitchFamily="34" charset="0"/>
              <a:buChar char="•"/>
            </a:pPr>
            <a:r>
              <a:rPr lang="fr-FR" dirty="0" smtClean="0"/>
              <a:t>A plus long terme: Analyser les simulations pour vérifier les redondances de calcul et peut être réduire le temps calcul et l’espace mémoire….</a:t>
            </a:r>
          </a:p>
          <a:p>
            <a:pPr marL="1200150" lvl="2" indent="-285750">
              <a:buFont typeface="Arial" panose="020B0604020202020204" pitchFamily="34" charset="0"/>
              <a:buChar char="•"/>
            </a:pPr>
            <a:r>
              <a:rPr lang="fr-FR" dirty="0" smtClean="0"/>
              <a:t>Evaluation longue durée sur </a:t>
            </a:r>
            <a:r>
              <a:rPr lang="fr-FR" dirty="0" err="1" smtClean="0"/>
              <a:t>lysimètre</a:t>
            </a:r>
            <a:r>
              <a:rPr lang="fr-FR" dirty="0" smtClean="0"/>
              <a:t> pour évaluer et peut être améliorer la dynamique de l’infiltration </a:t>
            </a:r>
            <a:r>
              <a:rPr lang="fr-FR" dirty="0" err="1" smtClean="0"/>
              <a:t>Surfex</a:t>
            </a:r>
            <a:endParaRPr lang="fr-FR" dirty="0" smtClean="0"/>
          </a:p>
          <a:p>
            <a:pPr lvl="2"/>
            <a:endParaRPr lang="fr-FR" dirty="0"/>
          </a:p>
          <a:p>
            <a:endParaRPr lang="fr-FR" dirty="0"/>
          </a:p>
        </p:txBody>
      </p:sp>
    </p:spTree>
    <p:extLst>
      <p:ext uri="{BB962C8B-B14F-4D97-AF65-F5344CB8AC3E}">
        <p14:creationId xmlns:p14="http://schemas.microsoft.com/office/powerpoint/2010/main" val="258806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539552" y="1945828"/>
            <a:ext cx="7704856" cy="4435500"/>
          </a:xfrm>
          <a:prstGeom prst="rect">
            <a:avLst/>
          </a:prstGeom>
        </p:spPr>
      </p:pic>
      <p:sp>
        <p:nvSpPr>
          <p:cNvPr id="3" name="Rectangle 2"/>
          <p:cNvSpPr/>
          <p:nvPr/>
        </p:nvSpPr>
        <p:spPr>
          <a:xfrm>
            <a:off x="683568" y="260648"/>
            <a:ext cx="7830616" cy="369332"/>
          </a:xfrm>
          <a:prstGeom prst="rect">
            <a:avLst/>
          </a:prstGeom>
        </p:spPr>
        <p:txBody>
          <a:bodyPr wrap="square">
            <a:spAutoFit/>
          </a:bodyPr>
          <a:lstStyle/>
          <a:p>
            <a:r>
              <a:rPr lang="fr-FR" b="1" dirty="0" smtClean="0"/>
              <a:t>2. Point sur le rapport de fin de phase et l'état d'avancement de la structure </a:t>
            </a:r>
          </a:p>
        </p:txBody>
      </p:sp>
      <p:sp>
        <p:nvSpPr>
          <p:cNvPr id="4" name="ZoneTexte 3"/>
          <p:cNvSpPr txBox="1"/>
          <p:nvPr/>
        </p:nvSpPr>
        <p:spPr>
          <a:xfrm>
            <a:off x="899592" y="764704"/>
            <a:ext cx="7920880" cy="1477328"/>
          </a:xfrm>
          <a:prstGeom prst="rect">
            <a:avLst/>
          </a:prstGeom>
          <a:noFill/>
        </p:spPr>
        <p:txBody>
          <a:bodyPr wrap="square" rtlCol="0">
            <a:spAutoFit/>
          </a:bodyPr>
          <a:lstStyle/>
          <a:p>
            <a:r>
              <a:rPr lang="fr-FR" dirty="0" smtClean="0"/>
              <a:t>Analyse </a:t>
            </a:r>
            <a:r>
              <a:rPr lang="fr-FR" dirty="0" err="1" smtClean="0"/>
              <a:t>pluri-annuelle</a:t>
            </a:r>
            <a:r>
              <a:rPr lang="fr-FR" dirty="0" smtClean="0"/>
              <a:t> limitée sur 6 ans, mais, contraste intéressant</a:t>
            </a:r>
          </a:p>
          <a:p>
            <a:pPr marL="285750" indent="-285750">
              <a:buFont typeface="Wingdings" pitchFamily="2" charset="2"/>
              <a:buChar char="è"/>
            </a:pPr>
            <a:r>
              <a:rPr lang="fr-FR" dirty="0" smtClean="0">
                <a:sym typeface="Wingdings" panose="05000000000000000000" pitchFamily="2" charset="2"/>
              </a:rPr>
              <a:t>Incite à prolonger la période d’étude</a:t>
            </a:r>
          </a:p>
          <a:p>
            <a:pPr marL="285750" indent="-285750">
              <a:buFont typeface="Wingdings" pitchFamily="2" charset="2"/>
              <a:buChar char="è"/>
            </a:pPr>
            <a:r>
              <a:rPr lang="fr-FR" dirty="0" smtClean="0">
                <a:sym typeface="Wingdings" panose="05000000000000000000" pitchFamily="2" charset="2"/>
              </a:rPr>
              <a:t>Intérêt du suivi en temps réel  voir les liens avec les gestionnaires pour  générer les variables les plus intéressantes</a:t>
            </a:r>
          </a:p>
          <a:p>
            <a:pPr marL="285750" indent="-285750">
              <a:buFont typeface="Wingdings" pitchFamily="2" charset="2"/>
              <a:buChar char="è"/>
            </a:pPr>
            <a:endParaRPr lang="fr-FR" dirty="0" smtClean="0"/>
          </a:p>
        </p:txBody>
      </p:sp>
    </p:spTree>
    <p:extLst>
      <p:ext uri="{BB962C8B-B14F-4D97-AF65-F5344CB8AC3E}">
        <p14:creationId xmlns:p14="http://schemas.microsoft.com/office/powerpoint/2010/main" val="15130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0648"/>
            <a:ext cx="7830616" cy="369332"/>
          </a:xfrm>
          <a:prstGeom prst="rect">
            <a:avLst/>
          </a:prstGeom>
        </p:spPr>
        <p:txBody>
          <a:bodyPr wrap="square">
            <a:spAutoFit/>
          </a:bodyPr>
          <a:lstStyle/>
          <a:p>
            <a:r>
              <a:rPr lang="fr-FR" b="1" dirty="0" smtClean="0"/>
              <a:t>2. Point sur le rapport de fin de phase et l'état d'avancement de la structure </a:t>
            </a:r>
          </a:p>
        </p:txBody>
      </p:sp>
      <p:sp>
        <p:nvSpPr>
          <p:cNvPr id="3" name="ZoneTexte 2"/>
          <p:cNvSpPr txBox="1"/>
          <p:nvPr/>
        </p:nvSpPr>
        <p:spPr>
          <a:xfrm>
            <a:off x="683568" y="1124744"/>
            <a:ext cx="8352928" cy="3139321"/>
          </a:xfrm>
          <a:prstGeom prst="rect">
            <a:avLst/>
          </a:prstGeom>
          <a:noFill/>
        </p:spPr>
        <p:txBody>
          <a:bodyPr wrap="square" rtlCol="0">
            <a:spAutoFit/>
          </a:bodyPr>
          <a:lstStyle/>
          <a:p>
            <a:r>
              <a:rPr lang="fr-FR" dirty="0" smtClean="0"/>
              <a:t>Actuellement: </a:t>
            </a:r>
          </a:p>
          <a:p>
            <a:pPr marL="742950" lvl="1" indent="-285750">
              <a:buFont typeface="Arial" panose="020B0604020202020204" pitchFamily="34" charset="0"/>
              <a:buChar char="•"/>
            </a:pPr>
            <a:r>
              <a:rPr lang="fr-FR" dirty="0" smtClean="0"/>
              <a:t>structure assez stable</a:t>
            </a:r>
          </a:p>
          <a:p>
            <a:pPr marL="742950" lvl="1" indent="-285750">
              <a:buFont typeface="Arial" panose="020B0604020202020204" pitchFamily="34" charset="0"/>
              <a:buChar char="•"/>
            </a:pPr>
            <a:r>
              <a:rPr lang="fr-FR" dirty="0" err="1" smtClean="0"/>
              <a:t>Postproc</a:t>
            </a:r>
            <a:r>
              <a:rPr lang="fr-FR" dirty="0" smtClean="0"/>
              <a:t> développé mais sans doute encore à développer</a:t>
            </a:r>
          </a:p>
          <a:p>
            <a:pPr marL="742950" lvl="1" indent="-285750">
              <a:buFont typeface="Wingdings" pitchFamily="2" charset="2"/>
              <a:buChar char="è"/>
            </a:pPr>
            <a:r>
              <a:rPr lang="fr-FR" dirty="0" smtClean="0">
                <a:sym typeface="Wingdings" panose="05000000000000000000" pitchFamily="2" charset="2"/>
              </a:rPr>
              <a:t>On peut commencer à exploiter le système</a:t>
            </a:r>
          </a:p>
          <a:p>
            <a:pPr marL="742950" lvl="1" indent="-285750">
              <a:buFont typeface="Wingdings" pitchFamily="2" charset="2"/>
              <a:buChar char="è"/>
            </a:pPr>
            <a:endParaRPr lang="fr-FR" dirty="0">
              <a:sym typeface="Wingdings" panose="05000000000000000000" pitchFamily="2" charset="2"/>
            </a:endParaRPr>
          </a:p>
          <a:p>
            <a:pPr marL="742950" lvl="1" indent="-285750">
              <a:buFont typeface="Arial" panose="020B0604020202020204" pitchFamily="34" charset="0"/>
              <a:buChar char="•"/>
            </a:pPr>
            <a:r>
              <a:rPr lang="fr-FR" dirty="0" smtClean="0">
                <a:sym typeface="Wingdings" panose="05000000000000000000" pitchFamily="2" charset="2"/>
              </a:rPr>
              <a:t>Bels avancées en termes d’assimilation et nouvelle approche pour les aquifères de socle</a:t>
            </a:r>
          </a:p>
          <a:p>
            <a:pPr lvl="1"/>
            <a:endParaRPr lang="fr-FR" dirty="0" smtClean="0">
              <a:sym typeface="Wingdings" panose="05000000000000000000" pitchFamily="2" charset="2"/>
            </a:endParaRPr>
          </a:p>
          <a:p>
            <a:r>
              <a:rPr lang="fr-FR" dirty="0" smtClean="0">
                <a:sym typeface="Wingdings" panose="05000000000000000000" pitchFamily="2" charset="2"/>
              </a:rPr>
              <a:t>Remarque:</a:t>
            </a:r>
          </a:p>
          <a:p>
            <a:pPr marL="742950" lvl="1" indent="-285750">
              <a:buFont typeface="Wingdings" pitchFamily="2" charset="2"/>
              <a:buChar char="è"/>
            </a:pPr>
            <a:r>
              <a:rPr lang="fr-FR" dirty="0" smtClean="0">
                <a:sym typeface="Wingdings" panose="05000000000000000000" pitchFamily="2" charset="2"/>
              </a:rPr>
              <a:t>Possibilité de mettre à jour le site web avec les éléments du rapport</a:t>
            </a:r>
          </a:p>
          <a:p>
            <a:pPr marL="742950" lvl="1" indent="-285750">
              <a:buFont typeface="Wingdings" pitchFamily="2" charset="2"/>
              <a:buChar char="è"/>
            </a:pPr>
            <a:r>
              <a:rPr lang="fr-FR" dirty="0" smtClean="0">
                <a:sym typeface="Wingdings" panose="05000000000000000000" pitchFamily="2" charset="2"/>
              </a:rPr>
              <a:t>Communication ? 1 présentation à l’AIH en 2017 (à confirmer)</a:t>
            </a:r>
            <a:endParaRPr lang="fr-FR" dirty="0" smtClean="0"/>
          </a:p>
        </p:txBody>
      </p:sp>
    </p:spTree>
    <p:extLst>
      <p:ext uri="{BB962C8B-B14F-4D97-AF65-F5344CB8AC3E}">
        <p14:creationId xmlns:p14="http://schemas.microsoft.com/office/powerpoint/2010/main" val="241773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692696"/>
            <a:ext cx="7455182" cy="1754326"/>
          </a:xfrm>
          <a:prstGeom prst="rect">
            <a:avLst/>
          </a:prstGeom>
          <a:noFill/>
        </p:spPr>
        <p:txBody>
          <a:bodyPr wrap="none" rtlCol="0">
            <a:spAutoFit/>
          </a:bodyPr>
          <a:lstStyle/>
          <a:p>
            <a:r>
              <a:rPr lang="fr-FR" b="1" dirty="0" smtClean="0"/>
              <a:t>3. Zooms sur les études associées en cours:</a:t>
            </a:r>
          </a:p>
          <a:p>
            <a:pPr marL="800100" lvl="1" indent="-342900">
              <a:buFont typeface="+mj-lt"/>
              <a:buAutoNum type="alphaLcParenR"/>
            </a:pPr>
            <a:r>
              <a:rPr lang="fr-FR" dirty="0" smtClean="0"/>
              <a:t>développement aquifère de Socle (Quentin Courtois)</a:t>
            </a:r>
          </a:p>
          <a:p>
            <a:pPr marL="800100" lvl="1" indent="-342900">
              <a:buFont typeface="+mj-lt"/>
              <a:buAutoNum type="alphaLcParenR"/>
            </a:pPr>
            <a:r>
              <a:rPr lang="fr-FR" dirty="0" smtClean="0"/>
              <a:t>étude d'impact changement climatique (</a:t>
            </a:r>
            <a:r>
              <a:rPr lang="fr-FR" dirty="0" err="1" smtClean="0"/>
              <a:t>Ryma</a:t>
            </a:r>
            <a:r>
              <a:rPr lang="fr-FR" dirty="0" smtClean="0"/>
              <a:t> </a:t>
            </a:r>
            <a:r>
              <a:rPr lang="fr-FR" dirty="0" err="1" smtClean="0"/>
              <a:t>Aissat</a:t>
            </a:r>
            <a:r>
              <a:rPr lang="fr-FR" dirty="0" smtClean="0"/>
              <a:t> -M2)</a:t>
            </a:r>
          </a:p>
          <a:p>
            <a:pPr marL="800100" lvl="1" indent="-342900">
              <a:buFont typeface="+mj-lt"/>
              <a:buAutoNum type="alphaLcParenR"/>
            </a:pPr>
            <a:r>
              <a:rPr lang="fr-FR" dirty="0" smtClean="0"/>
              <a:t>étude rétrospective sur le XXème sur le bassin de la Seine (stages M1</a:t>
            </a:r>
            <a:br>
              <a:rPr lang="fr-FR" dirty="0" smtClean="0"/>
            </a:br>
            <a:r>
              <a:rPr lang="fr-FR" dirty="0" smtClean="0"/>
              <a:t>Pierre Salmon &amp; Audrey </a:t>
            </a:r>
            <a:r>
              <a:rPr lang="fr-FR" dirty="0" err="1" smtClean="0"/>
              <a:t>Gervereau</a:t>
            </a:r>
            <a:r>
              <a:rPr lang="fr-FR" dirty="0" smtClean="0"/>
              <a:t>)</a:t>
            </a:r>
          </a:p>
          <a:p>
            <a:endParaRPr lang="fr-FR" dirty="0"/>
          </a:p>
        </p:txBody>
      </p:sp>
    </p:spTree>
    <p:extLst>
      <p:ext uri="{BB962C8B-B14F-4D97-AF65-F5344CB8AC3E}">
        <p14:creationId xmlns:p14="http://schemas.microsoft.com/office/powerpoint/2010/main" val="247555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Shape 72"/>
          <p:cNvSpPr txBox="1">
            <a:spLocks noGrp="1"/>
          </p:cNvSpPr>
          <p:nvPr>
            <p:ph type="ctrTitle"/>
          </p:nvPr>
        </p:nvSpPr>
        <p:spPr>
          <a:xfrm>
            <a:off x="642910" y="1714490"/>
            <a:ext cx="6029340" cy="1546399"/>
          </a:xfrm>
          <a:prstGeom prst="rect">
            <a:avLst/>
          </a:prstGeom>
        </p:spPr>
        <p:txBody>
          <a:bodyPr lIns="91425" tIns="91425" rIns="91425" bIns="91425" anchor="b" anchorCtr="0">
            <a:noAutofit/>
          </a:bodyPr>
          <a:lstStyle/>
          <a:p>
            <a:pPr lvl="0" algn="ctr">
              <a:spcBef>
                <a:spcPts val="0"/>
              </a:spcBef>
              <a:buNone/>
            </a:pPr>
            <a:r>
              <a:rPr lang="en" sz="3200" dirty="0" smtClean="0"/>
              <a:t>Impact du changement climatique sur la ressource en eau en France :apport d’une representation explicite des aquifères </a:t>
            </a:r>
            <a:endParaRPr lang="en" dirty="0"/>
          </a:p>
        </p:txBody>
      </p:sp>
      <p:sp>
        <p:nvSpPr>
          <p:cNvPr id="10" name="ZoneTexte 9"/>
          <p:cNvSpPr txBox="1"/>
          <p:nvPr/>
        </p:nvSpPr>
        <p:spPr>
          <a:xfrm>
            <a:off x="6429388" y="3714752"/>
            <a:ext cx="2500330" cy="923330"/>
          </a:xfrm>
          <a:prstGeom prst="rect">
            <a:avLst/>
          </a:prstGeom>
          <a:noFill/>
        </p:spPr>
        <p:txBody>
          <a:bodyPr wrap="square" rtlCol="0">
            <a:spAutoFit/>
          </a:bodyPr>
          <a:lstStyle/>
          <a:p>
            <a:r>
              <a:rPr lang="fr-FR" sz="1800" dirty="0" smtClean="0"/>
              <a:t>Encadrée par : </a:t>
            </a:r>
          </a:p>
          <a:p>
            <a:r>
              <a:rPr lang="fr-FR" sz="1800" dirty="0" smtClean="0"/>
              <a:t>Florence HABETS</a:t>
            </a:r>
          </a:p>
          <a:p>
            <a:r>
              <a:rPr lang="fr-FR" sz="1800" dirty="0" smtClean="0"/>
              <a:t>Julien BOE</a:t>
            </a:r>
            <a:endParaRPr lang="fr-FR" sz="1800" dirty="0"/>
          </a:p>
        </p:txBody>
      </p:sp>
      <p:sp>
        <p:nvSpPr>
          <p:cNvPr id="11" name="ZoneTexte 10"/>
          <p:cNvSpPr txBox="1"/>
          <p:nvPr/>
        </p:nvSpPr>
        <p:spPr>
          <a:xfrm>
            <a:off x="3000364" y="5905520"/>
            <a:ext cx="2928958" cy="646331"/>
          </a:xfrm>
          <a:prstGeom prst="rect">
            <a:avLst/>
          </a:prstGeom>
          <a:noFill/>
        </p:spPr>
        <p:txBody>
          <a:bodyPr wrap="square" rtlCol="0">
            <a:spAutoFit/>
          </a:bodyPr>
          <a:lstStyle/>
          <a:p>
            <a:pPr algn="ctr"/>
            <a:r>
              <a:rPr lang="fr-FR" dirty="0" smtClean="0"/>
              <a:t>Année universitaire : 2016-2017</a:t>
            </a:r>
            <a:endParaRPr lang="fr-FR" dirty="0"/>
          </a:p>
        </p:txBody>
      </p:sp>
      <p:sp>
        <p:nvSpPr>
          <p:cNvPr id="12" name="ZoneTexte 11"/>
          <p:cNvSpPr txBox="1"/>
          <p:nvPr/>
        </p:nvSpPr>
        <p:spPr>
          <a:xfrm>
            <a:off x="428596" y="3905255"/>
            <a:ext cx="2357454" cy="646331"/>
          </a:xfrm>
          <a:prstGeom prst="rect">
            <a:avLst/>
          </a:prstGeom>
          <a:noFill/>
        </p:spPr>
        <p:txBody>
          <a:bodyPr wrap="square" rtlCol="0">
            <a:spAutoFit/>
          </a:bodyPr>
          <a:lstStyle/>
          <a:p>
            <a:r>
              <a:rPr lang="fr-FR" sz="1800" dirty="0" smtClean="0"/>
              <a:t>Présenté par :</a:t>
            </a:r>
          </a:p>
          <a:p>
            <a:r>
              <a:rPr lang="fr-FR" sz="1800" dirty="0" err="1" smtClean="0"/>
              <a:t>Ryma</a:t>
            </a:r>
            <a:r>
              <a:rPr lang="fr-FR" sz="1800" dirty="0" smtClean="0"/>
              <a:t> AISSAT</a:t>
            </a:r>
            <a:endParaRPr lang="fr-FR" sz="1800" dirty="0"/>
          </a:p>
        </p:txBody>
      </p:sp>
      <p:pic>
        <p:nvPicPr>
          <p:cNvPr id="1026" name="Picture 2" descr="logo_metis"/>
          <p:cNvPicPr>
            <a:picLocks noChangeAspect="1" noChangeArrowheads="1"/>
          </p:cNvPicPr>
          <p:nvPr/>
        </p:nvPicPr>
        <p:blipFill>
          <a:blip r:embed="rId3"/>
          <a:srcRect/>
          <a:stretch>
            <a:fillRect/>
          </a:stretch>
        </p:blipFill>
        <p:spPr bwMode="auto">
          <a:xfrm>
            <a:off x="7215206" y="190480"/>
            <a:ext cx="1428728" cy="967921"/>
          </a:xfrm>
          <a:prstGeom prst="rect">
            <a:avLst/>
          </a:prstGeom>
          <a:noFill/>
          <a:ln w="9525">
            <a:noFill/>
            <a:miter lim="800000"/>
            <a:headEnd/>
            <a:tailEnd/>
          </a:ln>
        </p:spPr>
      </p:pic>
      <p:pic>
        <p:nvPicPr>
          <p:cNvPr id="16" name="Picture 3" descr="logoCerfacs"/>
          <p:cNvPicPr>
            <a:picLocks noChangeAspect="1" noChangeArrowheads="1"/>
          </p:cNvPicPr>
          <p:nvPr/>
        </p:nvPicPr>
        <p:blipFill>
          <a:blip r:embed="rId4"/>
          <a:srcRect/>
          <a:stretch>
            <a:fillRect/>
          </a:stretch>
        </p:blipFill>
        <p:spPr bwMode="auto">
          <a:xfrm>
            <a:off x="357158" y="5905520"/>
            <a:ext cx="1785918" cy="667857"/>
          </a:xfrm>
          <a:prstGeom prst="rect">
            <a:avLst/>
          </a:prstGeom>
          <a:noFill/>
          <a:ln w="9525">
            <a:noFill/>
            <a:miter lim="800000"/>
            <a:headEnd/>
            <a:tailEnd/>
          </a:ln>
        </p:spPr>
      </p:pic>
    </p:spTree>
    <p:extLst>
      <p:ext uri="{BB962C8B-B14F-4D97-AF65-F5344CB8AC3E}">
        <p14:creationId xmlns:p14="http://schemas.microsoft.com/office/powerpoint/2010/main" val="223064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57224" y="1"/>
            <a:ext cx="3552600" cy="952483"/>
          </a:xfrm>
          <a:prstGeom prst="rect">
            <a:avLst/>
          </a:prstGeom>
        </p:spPr>
        <p:txBody>
          <a:bodyPr lIns="91425" tIns="91425" rIns="91425" bIns="91425" anchor="b" anchorCtr="0">
            <a:noAutofit/>
          </a:bodyPr>
          <a:lstStyle/>
          <a:p>
            <a:pPr lvl="0">
              <a:spcBef>
                <a:spcPts val="0"/>
              </a:spcBef>
              <a:buNone/>
            </a:pPr>
            <a:r>
              <a:rPr lang="en" sz="2000" b="1" dirty="0" smtClean="0"/>
              <a:t>Problématique</a:t>
            </a:r>
            <a:endParaRPr lang="en" sz="2000" b="1" dirty="0"/>
          </a:p>
        </p:txBody>
      </p:sp>
      <p:sp>
        <p:nvSpPr>
          <p:cNvPr id="113" name="Shape 113"/>
          <p:cNvSpPr txBox="1">
            <a:spLocks noGrp="1"/>
          </p:cNvSpPr>
          <p:nvPr>
            <p:ph type="sldNum" idx="12"/>
          </p:nvPr>
        </p:nvSpPr>
        <p:spPr>
          <a:xfrm>
            <a:off x="-75" y="2"/>
            <a:ext cx="669599" cy="1519999"/>
          </a:xfrm>
          <a:prstGeom prst="rect">
            <a:avLst/>
          </a:prstGeom>
        </p:spPr>
        <p:txBody>
          <a:bodyPr lIns="91425" tIns="91425" rIns="91425" bIns="91425" anchor="b" anchorCtr="0">
            <a:noAutofit/>
          </a:bodyPr>
          <a:lstStyle/>
          <a:p>
            <a:pPr lvl="0">
              <a:spcBef>
                <a:spcPts val="0"/>
              </a:spcBef>
              <a:buNone/>
            </a:pPr>
            <a:r>
              <a:rPr lang="en" sz="2400" dirty="0" smtClean="0"/>
              <a:t>1</a:t>
            </a:r>
            <a:endParaRPr lang="en" sz="2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1238235"/>
            <a:ext cx="3464618" cy="400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238236"/>
            <a:ext cx="3600970" cy="400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80019"/>
          <a:stretch/>
        </p:blipFill>
        <p:spPr bwMode="auto">
          <a:xfrm>
            <a:off x="214285" y="5238763"/>
            <a:ext cx="8391525" cy="75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464975" y="6096021"/>
            <a:ext cx="3330207" cy="369332"/>
          </a:xfrm>
          <a:prstGeom prst="rect">
            <a:avLst/>
          </a:prstGeom>
        </p:spPr>
        <p:txBody>
          <a:bodyPr wrap="none">
            <a:spAutoFit/>
          </a:bodyPr>
          <a:lstStyle/>
          <a:p>
            <a:r>
              <a:rPr lang="fr-FR" b="1" u="sng" dirty="0" smtClean="0">
                <a:solidFill>
                  <a:srgbClr val="333399"/>
                </a:solidFill>
                <a:latin typeface="Constantia" pitchFamily="18" charset="0"/>
              </a:rPr>
              <a:t>Thèse G. </a:t>
            </a:r>
            <a:r>
              <a:rPr lang="fr-FR" b="1" u="sng" dirty="0" err="1" smtClean="0">
                <a:solidFill>
                  <a:srgbClr val="333399"/>
                </a:solidFill>
                <a:latin typeface="Constantia" pitchFamily="18" charset="0"/>
              </a:rPr>
              <a:t>Dayon</a:t>
            </a:r>
            <a:r>
              <a:rPr lang="fr-FR" b="1" u="sng" dirty="0" smtClean="0">
                <a:solidFill>
                  <a:srgbClr val="333399"/>
                </a:solidFill>
                <a:latin typeface="Constantia" pitchFamily="18" charset="0"/>
              </a:rPr>
              <a:t>, </a:t>
            </a:r>
            <a:r>
              <a:rPr lang="fr-FR" b="1" u="sng" dirty="0" err="1" smtClean="0">
                <a:solidFill>
                  <a:srgbClr val="333399"/>
                </a:solidFill>
                <a:latin typeface="Constantia" pitchFamily="18" charset="0"/>
              </a:rPr>
              <a:t>Cerfacs</a:t>
            </a:r>
            <a:r>
              <a:rPr lang="fr-FR" b="1" u="sng" dirty="0" smtClean="0">
                <a:solidFill>
                  <a:srgbClr val="333399"/>
                </a:solidFill>
                <a:latin typeface="Constantia" pitchFamily="18" charset="0"/>
              </a:rPr>
              <a:t>, 2015</a:t>
            </a:r>
            <a:endParaRPr lang="fr-FR" b="1" u="sng" dirty="0">
              <a:solidFill>
                <a:srgbClr val="333399"/>
              </a:solidFill>
              <a:latin typeface="Constantia" pitchFamily="18" charset="0"/>
            </a:endParaRPr>
          </a:p>
        </p:txBody>
      </p:sp>
      <p:sp>
        <p:nvSpPr>
          <p:cNvPr id="14" name="ZoneTexte 13"/>
          <p:cNvSpPr txBox="1"/>
          <p:nvPr/>
        </p:nvSpPr>
        <p:spPr>
          <a:xfrm>
            <a:off x="2571736" y="737845"/>
            <a:ext cx="5786478" cy="530915"/>
          </a:xfrm>
          <a:prstGeom prst="rect">
            <a:avLst/>
          </a:prstGeom>
          <a:noFill/>
        </p:spPr>
        <p:txBody>
          <a:bodyPr wrap="square" rtlCol="0">
            <a:spAutoFit/>
          </a:bodyPr>
          <a:lstStyle/>
          <a:p>
            <a:r>
              <a:rPr lang="fr-FR" sz="1050" b="1" dirty="0" smtClean="0"/>
              <a:t>Evolution des débits d’étiage (QMNA5) en France vers 2100  (en %)</a:t>
            </a:r>
            <a:endParaRPr lang="fr-FR" sz="1200" b="1" dirty="0" smtClean="0"/>
          </a:p>
          <a:p>
            <a:endParaRPr lang="fr-FR" sz="1800" dirty="0"/>
          </a:p>
        </p:txBody>
      </p:sp>
    </p:spTree>
    <p:extLst>
      <p:ext uri="{BB962C8B-B14F-4D97-AF65-F5344CB8AC3E}">
        <p14:creationId xmlns:p14="http://schemas.microsoft.com/office/powerpoint/2010/main" val="3155768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16|5.9|6.3|5.2|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ien_1">
  <a:themeElements>
    <a:clrScheme name="Julien_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ulien_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Comic Sans M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Comic Sans MS" charset="0"/>
          </a:defRPr>
        </a:defPPr>
      </a:lstStyle>
    </a:lnDef>
  </a:objectDefaults>
  <a:extraClrSchemeLst>
    <a:extraClrScheme>
      <a:clrScheme name="Julien_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ulien_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ulien_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ulien_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ulien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ulien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ulien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193</TotalTime>
  <Words>2201</Words>
  <Application>Microsoft Office PowerPoint</Application>
  <PresentationFormat>Affichage à l'écran (4:3)</PresentationFormat>
  <Paragraphs>335</Paragraphs>
  <Slides>45</Slides>
  <Notes>17</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Thème Office</vt:lpstr>
      <vt:lpstr>Julien_1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Impact du changement climatique sur la ressource en eau en France :apport d’une representation explicite des aquifères </vt:lpstr>
      <vt:lpstr>Problématique</vt:lpstr>
      <vt:lpstr>Objectifs</vt:lpstr>
      <vt:lpstr>Présentation PowerPoint</vt:lpstr>
      <vt:lpstr>Caractérisation de l'évolution du climat sur le domaine Aqui-FR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Etude des variations historiques de l’hydroclimatologie du bassin versant de la Seine sur tous le XXe siècle</vt:lpstr>
      <vt:lpstr>Chronique de hauteurs journalières entre 1876 et 2017</vt:lpstr>
      <vt:lpstr>Méthode utilisée</vt:lpstr>
      <vt:lpstr>Courbes de tarages calculées</vt:lpstr>
      <vt:lpstr>Reconstitution des débits pour Paris-Austerlitz entre 1876 et 2017</vt:lpstr>
      <vt:lpstr>Reconstitution des débits pour Paris-Austerlitz entre 1876 et 2017</vt:lpstr>
      <vt:lpstr>Comparaison des débits reconstitués sur Paris-Austerlitz / Chalifert et Vernon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SISYPHE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Habets</dc:creator>
  <cp:lastModifiedBy>Florence Habets</cp:lastModifiedBy>
  <cp:revision>52</cp:revision>
  <dcterms:created xsi:type="dcterms:W3CDTF">2017-06-29T13:30:24Z</dcterms:created>
  <dcterms:modified xsi:type="dcterms:W3CDTF">2017-06-30T05:23:36Z</dcterms:modified>
</cp:coreProperties>
</file>