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  <p:sldId id="265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2477-4B3C-46CF-83C4-0C15DD7319C3}" type="datetimeFigureOut">
              <a:rPr lang="fr-FR" smtClean="0"/>
              <a:t>21/04/2015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141D-341E-4DB8-B84E-D086B5F5F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30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2477-4B3C-46CF-83C4-0C15DD7319C3}" type="datetimeFigureOut">
              <a:rPr lang="fr-FR" smtClean="0"/>
              <a:t>21/04/2015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141D-341E-4DB8-B84E-D086B5F5F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56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2477-4B3C-46CF-83C4-0C15DD7319C3}" type="datetimeFigureOut">
              <a:rPr lang="fr-FR" smtClean="0"/>
              <a:t>21/04/2015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141D-341E-4DB8-B84E-D086B5F5F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82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2477-4B3C-46CF-83C4-0C15DD7319C3}" type="datetimeFigureOut">
              <a:rPr lang="fr-FR" smtClean="0"/>
              <a:t>21/04/2015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141D-341E-4DB8-B84E-D086B5F5F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57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2477-4B3C-46CF-83C4-0C15DD7319C3}" type="datetimeFigureOut">
              <a:rPr lang="fr-FR" smtClean="0"/>
              <a:t>21/04/2015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141D-341E-4DB8-B84E-D086B5F5F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50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2477-4B3C-46CF-83C4-0C15DD7319C3}" type="datetimeFigureOut">
              <a:rPr lang="fr-FR" smtClean="0"/>
              <a:t>21/04/2015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141D-341E-4DB8-B84E-D086B5F5F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41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2477-4B3C-46CF-83C4-0C15DD7319C3}" type="datetimeFigureOut">
              <a:rPr lang="fr-FR" smtClean="0"/>
              <a:t>21/04/2015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141D-341E-4DB8-B84E-D086B5F5F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74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2477-4B3C-46CF-83C4-0C15DD7319C3}" type="datetimeFigureOut">
              <a:rPr lang="fr-FR" smtClean="0"/>
              <a:t>21/04/2015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141D-341E-4DB8-B84E-D086B5F5F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32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2477-4B3C-46CF-83C4-0C15DD7319C3}" type="datetimeFigureOut">
              <a:rPr lang="fr-FR" smtClean="0"/>
              <a:t>21/04/2015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141D-341E-4DB8-B84E-D086B5F5F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83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2477-4B3C-46CF-83C4-0C15DD7319C3}" type="datetimeFigureOut">
              <a:rPr lang="fr-FR" smtClean="0"/>
              <a:t>21/04/2015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141D-341E-4DB8-B84E-D086B5F5F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67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2477-4B3C-46CF-83C4-0C15DD7319C3}" type="datetimeFigureOut">
              <a:rPr lang="fr-FR" smtClean="0"/>
              <a:t>21/04/2015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141D-341E-4DB8-B84E-D086B5F5F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91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B2477-4B3C-46CF-83C4-0C15DD7319C3}" type="datetimeFigureOut">
              <a:rPr lang="fr-FR" smtClean="0"/>
              <a:t>21/04/2015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141D-341E-4DB8-B84E-D086B5F5F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40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9592" y="836712"/>
            <a:ext cx="765164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Objectifs de la réunion:</a:t>
            </a:r>
          </a:p>
          <a:p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Préparer le rapport de 1</a:t>
            </a:r>
            <a:r>
              <a:rPr lang="fr-FR" baseline="30000" dirty="0" smtClean="0"/>
              <a:t>ère</a:t>
            </a:r>
            <a:r>
              <a:rPr lang="fr-FR" dirty="0" smtClean="0"/>
              <a:t> année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Préparer la suite du projet en intégrant le </a:t>
            </a:r>
            <a:r>
              <a:rPr lang="fr-FR" dirty="0" smtClean="0"/>
              <a:t>probable dép</a:t>
            </a:r>
            <a:r>
              <a:rPr lang="fr-FR" dirty="0" smtClean="0"/>
              <a:t>art </a:t>
            </a:r>
            <a:r>
              <a:rPr lang="fr-FR" dirty="0" err="1" smtClean="0"/>
              <a:t>d’Eric</a:t>
            </a:r>
            <a:r>
              <a:rPr lang="fr-FR" dirty="0" smtClean="0"/>
              <a:t> Martin</a:t>
            </a:r>
          </a:p>
          <a:p>
            <a:pPr lvl="1"/>
            <a:endParaRPr lang="fr-FR" dirty="0"/>
          </a:p>
          <a:p>
            <a:r>
              <a:rPr lang="fr-FR" b="1" dirty="0" smtClean="0"/>
              <a:t>Déroulement </a:t>
            </a:r>
            <a:r>
              <a:rPr lang="fr-FR" b="1" dirty="0"/>
              <a:t>de la réunion:</a:t>
            </a:r>
          </a:p>
          <a:p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Rappel déroulement du projet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Points d’avancement de l’application </a:t>
            </a:r>
            <a:r>
              <a:rPr lang="fr-FR" dirty="0" err="1" smtClean="0"/>
              <a:t>AquiFR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   </a:t>
            </a:r>
            <a:r>
              <a:rPr lang="fr-FR" dirty="0" smtClean="0">
                <a:sym typeface="Wingdings" panose="05000000000000000000" pitchFamily="2" charset="2"/>
              </a:rPr>
              <a:t> Jean-Pierre Vergnes</a:t>
            </a:r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	 Tour de table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ym typeface="Wingdings" panose="05000000000000000000" pitchFamily="2" charset="2"/>
              </a:rPr>
              <a:t>Discussion sur les prochaines étapes, y compris le prochain CDD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ym typeface="Wingdings" panose="05000000000000000000" pitchFamily="2" charset="2"/>
              </a:rPr>
              <a:t>Points d’avancement sur l’accord de consortium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ym typeface="Wingdings" panose="05000000000000000000" pitchFamily="2" charset="2"/>
              </a:rPr>
              <a:t>Discussion sur le Plan du rapport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349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508101"/>
              </p:ext>
            </p:extLst>
          </p:nvPr>
        </p:nvGraphicFramePr>
        <p:xfrm>
          <a:off x="251520" y="908720"/>
          <a:ext cx="8568952" cy="57373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78819"/>
                <a:gridCol w="1190133"/>
              </a:tblGrid>
              <a:tr h="27650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01239">
                <a:tc>
                  <a:txBody>
                    <a:bodyPr/>
                    <a:lstStyle/>
                    <a:p>
                      <a:pPr marL="17780"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Livrables</a:t>
                      </a:r>
                    </a:p>
                    <a:p>
                      <a:pPr marL="17780"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(Titre du livrable explicitant le type de livrable)</a:t>
                      </a:r>
                      <a:endParaRPr lang="fr-FR" sz="1600" b="1" dirty="0"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Date </a:t>
                      </a:r>
                      <a:r>
                        <a:rPr lang="fr-FR" sz="1600" dirty="0" err="1">
                          <a:effectLst/>
                        </a:rPr>
                        <a:t>prév</a:t>
                      </a:r>
                      <a:r>
                        <a:rPr lang="fr-FR" sz="1600" dirty="0">
                          <a:effectLst/>
                        </a:rPr>
                        <a:t>. </a:t>
                      </a:r>
                      <a:r>
                        <a:rPr lang="fr-FR" sz="1600" dirty="0" smtClean="0">
                          <a:effectLst/>
                        </a:rPr>
                        <a:t>et </a:t>
                      </a:r>
                      <a:r>
                        <a:rPr lang="fr-FR" sz="1600" dirty="0">
                          <a:effectLst/>
                        </a:rPr>
                        <a:t>année</a:t>
                      </a:r>
                      <a:endParaRPr lang="fr-FR" sz="1600" dirty="0">
                        <a:effectLst/>
                        <a:latin typeface="Helvetica"/>
                        <a:ea typeface="Times New Roman"/>
                        <a:cs typeface="Tahoma"/>
                      </a:endParaRPr>
                    </a:p>
                  </a:txBody>
                  <a:tcPr marL="17052" marR="17052" marT="17052" marB="17052" anchor="ctr"/>
                </a:tc>
              </a:tr>
              <a:tr h="5800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Définition des valorisations du modèle (ex : contribution aux bulletins hydrologiques mensuels,  gestion et diffusion des données)</a:t>
                      </a:r>
                      <a:endParaRPr lang="fr-FR" sz="1600" b="1" dirty="0"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T1 2014</a:t>
                      </a:r>
                      <a:endParaRPr lang="fr-FR" sz="1600" b="1"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/>
                </a:tc>
              </a:tr>
              <a:tr h="1726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Rapport sur le développement de la plateforme de modélisation hydrogéologique nationale à ce stade basée sur des applications existantes (à minima sur bassins Poitou Charente ou Somme, Seine et Nappe alluviale du Rhin) et son évaluation sur 3 ans, le développement de la modélisation sur les aquifères de socle et son application sur la Bretagne, et sur l’intégration des modélisations conceptuels des aquifères karstiques</a:t>
                      </a:r>
                      <a:endParaRPr lang="fr-FR" sz="1600" b="1" dirty="0"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T4 2015</a:t>
                      </a:r>
                      <a:endParaRPr lang="fr-FR" sz="1600" b="1"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/>
                </a:tc>
              </a:tr>
              <a:tr h="1112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Application hydrogéologique nationale déployée </a:t>
                      </a:r>
                      <a:r>
                        <a:rPr lang="fr-FR" sz="1600" b="1" dirty="0" err="1" smtClean="0">
                          <a:effectLst/>
                        </a:rPr>
                        <a:t>journalièrement</a:t>
                      </a:r>
                      <a:r>
                        <a:rPr lang="fr-FR" sz="1600" b="1" dirty="0" smtClean="0">
                          <a:effectLst/>
                        </a:rPr>
                        <a:t> </a:t>
                      </a:r>
                      <a:r>
                        <a:rPr lang="fr-FR" sz="1600" b="1" dirty="0">
                          <a:effectLst/>
                        </a:rPr>
                        <a:t>à Météo-France pour le suivi des ressources en eau aquifères contenant des applications hydrogéologiques distribuées sur des bassins sédimentaires, aquifères de socles, et aquifères karstiques</a:t>
                      </a:r>
                      <a:endParaRPr lang="fr-FR" sz="1600" b="1" dirty="0"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T4 2017</a:t>
                      </a:r>
                      <a:endParaRPr lang="fr-FR" sz="1600" b="1"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/>
                </a:tc>
              </a:tr>
              <a:tr h="517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Analyse de l’évolution des aquifères français sur une période rétrospective de  60 ans </a:t>
                      </a:r>
                      <a:endParaRPr lang="fr-FR" sz="1600" b="1" dirty="0"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T4 2017</a:t>
                      </a:r>
                      <a:endParaRPr lang="fr-FR" sz="1600" b="1"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/>
                </a:tc>
              </a:tr>
              <a:tr h="519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Déploiement des SIE permettant la diffusion des résultats du modèle hydrogéologique national</a:t>
                      </a:r>
                      <a:endParaRPr lang="fr-FR" sz="1600" b="1" dirty="0"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T4 2017</a:t>
                      </a:r>
                      <a:endParaRPr lang="fr-FR" sz="1600" b="1" dirty="0"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55576" y="142153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15616" y="404664"/>
            <a:ext cx="3071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Rappel déroulement du projet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88030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19956"/>
              </p:ext>
            </p:extLst>
          </p:nvPr>
        </p:nvGraphicFramePr>
        <p:xfrm>
          <a:off x="251520" y="908720"/>
          <a:ext cx="8568952" cy="57373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78819"/>
                <a:gridCol w="1190133"/>
              </a:tblGrid>
              <a:tr h="27650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01239">
                <a:tc>
                  <a:txBody>
                    <a:bodyPr/>
                    <a:lstStyle/>
                    <a:p>
                      <a:pPr marL="17780"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Livrables</a:t>
                      </a:r>
                    </a:p>
                    <a:p>
                      <a:pPr marL="17780"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(Titre du livrable explicitant le type de livrable)</a:t>
                      </a:r>
                      <a:endParaRPr lang="fr-FR" sz="1600" b="1" dirty="0"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Date </a:t>
                      </a:r>
                      <a:r>
                        <a:rPr lang="fr-FR" sz="1600" dirty="0" err="1">
                          <a:effectLst/>
                        </a:rPr>
                        <a:t>prév</a:t>
                      </a:r>
                      <a:r>
                        <a:rPr lang="fr-FR" sz="1600" dirty="0">
                          <a:effectLst/>
                        </a:rPr>
                        <a:t>. </a:t>
                      </a:r>
                      <a:r>
                        <a:rPr lang="fr-FR" sz="1600" dirty="0" smtClean="0">
                          <a:effectLst/>
                        </a:rPr>
                        <a:t>et </a:t>
                      </a:r>
                      <a:r>
                        <a:rPr lang="fr-FR" sz="1600" dirty="0">
                          <a:effectLst/>
                        </a:rPr>
                        <a:t>année</a:t>
                      </a:r>
                      <a:endParaRPr lang="fr-FR" sz="1600" dirty="0">
                        <a:effectLst/>
                        <a:latin typeface="Helvetica"/>
                        <a:ea typeface="Times New Roman"/>
                        <a:cs typeface="Tahoma"/>
                      </a:endParaRPr>
                    </a:p>
                  </a:txBody>
                  <a:tcPr marL="17052" marR="17052" marT="17052" marB="17052" anchor="ctr"/>
                </a:tc>
              </a:tr>
              <a:tr h="5800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B050"/>
                          </a:solidFill>
                          <a:effectLst/>
                        </a:rPr>
                        <a:t>Définition des valorisations du modèle (ex : contribution aux bulletins hydrologiques mensuels,  gestion et diffusion des données)</a:t>
                      </a:r>
                      <a:endParaRPr lang="fr-FR" sz="1600" b="1" dirty="0">
                        <a:solidFill>
                          <a:srgbClr val="00B050"/>
                        </a:solidFill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T1 2014</a:t>
                      </a:r>
                      <a:endParaRPr lang="fr-FR" sz="1600" b="1"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/>
                </a:tc>
              </a:tr>
              <a:tr h="1726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70C0"/>
                          </a:solidFill>
                          <a:effectLst/>
                        </a:rPr>
                        <a:t>Rapport sur le développement de la plateforme de modélisation hydrogéologique nationale à ce stade basée sur des applications existantes (à minima sur bassins Poitou Charente ou Somme, Seine et Nappe alluviale du Rhin) </a:t>
                      </a:r>
                      <a:r>
                        <a:rPr lang="fr-FR" sz="1600" b="1" dirty="0">
                          <a:effectLst/>
                        </a:rPr>
                        <a:t>et son évaluation sur 3 ans, le </a:t>
                      </a:r>
                      <a:r>
                        <a:rPr lang="fr-FR" sz="1600" b="1" dirty="0">
                          <a:solidFill>
                            <a:srgbClr val="0070C0"/>
                          </a:solidFill>
                          <a:effectLst/>
                        </a:rPr>
                        <a:t>développement de la modélisation sur les aquifères de socle et son application sur la Bretagne, et sur l’intégration des modélisations conceptuels des aquifères karstiques</a:t>
                      </a:r>
                      <a:endParaRPr lang="fr-FR" sz="1600" b="1" dirty="0">
                        <a:solidFill>
                          <a:srgbClr val="0070C0"/>
                        </a:solidFill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T4 2015</a:t>
                      </a:r>
                      <a:endParaRPr lang="fr-FR" sz="1600" b="1"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/>
                </a:tc>
              </a:tr>
              <a:tr h="1112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Application hydrogéologique nationale déployée </a:t>
                      </a:r>
                      <a:r>
                        <a:rPr lang="fr-FR" sz="1600" b="1" dirty="0" err="1" smtClean="0">
                          <a:effectLst/>
                        </a:rPr>
                        <a:t>journalièrement</a:t>
                      </a:r>
                      <a:r>
                        <a:rPr lang="fr-FR" sz="1600" b="1" dirty="0" smtClean="0">
                          <a:effectLst/>
                        </a:rPr>
                        <a:t> </a:t>
                      </a:r>
                      <a:r>
                        <a:rPr lang="fr-FR" sz="1600" b="1" dirty="0">
                          <a:effectLst/>
                        </a:rPr>
                        <a:t>à Météo-France pour le suivi des ressources en eau aquifères contenant des applications hydrogéologiques distribuées sur des bassins sédimentaires, aquifères de socles, et aquifères karstiques</a:t>
                      </a:r>
                      <a:endParaRPr lang="fr-FR" sz="1600" b="1" dirty="0"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T4 2017</a:t>
                      </a:r>
                      <a:endParaRPr lang="fr-FR" sz="1600" b="1"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/>
                </a:tc>
              </a:tr>
              <a:tr h="517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Analyse de l’évolution des aquifères français sur une période rétrospective de  60 ans </a:t>
                      </a:r>
                      <a:endParaRPr lang="fr-FR" sz="1600" b="1" dirty="0"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T4 2017</a:t>
                      </a:r>
                      <a:endParaRPr lang="fr-FR" sz="1600" b="1"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/>
                </a:tc>
              </a:tr>
              <a:tr h="519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Déploiement des SIE permettant la diffusion des résultats du modèle hydrogéologique national</a:t>
                      </a:r>
                      <a:endParaRPr lang="fr-FR" sz="1600" b="1" dirty="0"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T4 2017</a:t>
                      </a:r>
                      <a:endParaRPr lang="fr-FR" sz="1600" b="1" dirty="0">
                        <a:effectLst/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7052" marR="17052" marT="17052" marB="17052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55576" y="142153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15616" y="404664"/>
            <a:ext cx="3071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Rappel déroulement du projet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390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332656"/>
            <a:ext cx="3952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Développement de l’application </a:t>
            </a:r>
            <a:r>
              <a:rPr lang="fr-FR" b="1" dirty="0" err="1" smtClean="0"/>
              <a:t>AquiFR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899592" y="1268760"/>
            <a:ext cx="721082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Présentation JPV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20 min pour 1 an sur 5 applis (~200 000 mailles)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Transfert  sur machine MTO </a:t>
            </a:r>
            <a:r>
              <a:rPr lang="fr-FR" dirty="0" err="1" smtClean="0"/>
              <a:t>Beaufix</a:t>
            </a:r>
            <a:r>
              <a:rPr lang="fr-FR" dirty="0" smtClean="0"/>
              <a:t> tester par Thierry Morel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Déploiement sur GIT, mais questions de droits pour les transferts …</a:t>
            </a:r>
          </a:p>
          <a:p>
            <a:pPr lvl="1"/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899592" y="2449919"/>
            <a:ext cx="801213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Reste à faire sur l’application Palm: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Compléter l’intégration des applis sédimentaires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Intégration des modèles Karst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Gérer la temporalité (notamment pour la cohérence forçage/prélèvements)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Permettre les </a:t>
            </a:r>
            <a:r>
              <a:rPr lang="fr-FR" dirty="0" err="1" smtClean="0"/>
              <a:t>rétro-actions</a:t>
            </a: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Gérer les doublons/superpositions, réseau hydro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Evaluer l’application sur plusieurs années</a:t>
            </a:r>
          </a:p>
          <a:p>
            <a:pPr marL="1200150" lvl="2" indent="-285750">
              <a:buFont typeface="Wingdings" pitchFamily="2" charset="2"/>
              <a:buChar char="è"/>
            </a:pPr>
            <a:r>
              <a:rPr lang="fr-FR" dirty="0" smtClean="0"/>
              <a:t>Pose la question du forçage par </a:t>
            </a:r>
            <a:r>
              <a:rPr lang="fr-FR" dirty="0" err="1" smtClean="0"/>
              <a:t>Surfex</a:t>
            </a:r>
            <a:r>
              <a:rPr lang="fr-FR" dirty="0" smtClean="0"/>
              <a:t>/Recalage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Développer l’assimilation pour la prévision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606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332656"/>
            <a:ext cx="3952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Développement de l’application </a:t>
            </a:r>
            <a:r>
              <a:rPr lang="fr-FR" b="1" dirty="0" err="1" smtClean="0"/>
              <a:t>AquiFR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899592" y="1268760"/>
            <a:ext cx="72252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Présentation JPV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20 min pour 1 an sur 5 applis (~200 000 mailles)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Transfert  sur machine MTO </a:t>
            </a:r>
            <a:r>
              <a:rPr lang="fr-FR" dirty="0" err="1" smtClean="0"/>
              <a:t>Beaufix</a:t>
            </a:r>
            <a:r>
              <a:rPr lang="fr-FR" dirty="0" smtClean="0"/>
              <a:t> tester par Thierry Morel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Déploiement sur GIT, mais questions de droits pour les transferts …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99592" y="2477424"/>
            <a:ext cx="801213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Reste à faire sur l’application Palm: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Compléter l’intégration des applis sédimentaires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Intégration des modèles Karst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Gérer la temporalité (notamment pour la cohérence forçage/prélèvements)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Permettre les </a:t>
            </a:r>
            <a:r>
              <a:rPr lang="fr-FR" dirty="0" err="1" smtClean="0">
                <a:solidFill>
                  <a:srgbClr val="FF0000"/>
                </a:solidFill>
              </a:rPr>
              <a:t>rétro-actions</a:t>
            </a:r>
            <a:endParaRPr lang="fr-FR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70C0"/>
                </a:solidFill>
              </a:rPr>
              <a:t>Gérer les doublons/superpositions, réseau hydro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Evaluer l’application sur plusieurs années</a:t>
            </a:r>
          </a:p>
          <a:p>
            <a:pPr marL="1200150" lvl="2" indent="-285750">
              <a:buFont typeface="Wingdings" pitchFamily="2" charset="2"/>
              <a:buChar char="è"/>
            </a:pPr>
            <a:r>
              <a:rPr lang="fr-FR" dirty="0" smtClean="0"/>
              <a:t>Pose la question du forçage par </a:t>
            </a:r>
            <a:r>
              <a:rPr lang="fr-FR" dirty="0" err="1" smtClean="0"/>
              <a:t>Surfex</a:t>
            </a:r>
            <a:r>
              <a:rPr lang="fr-FR" dirty="0" smtClean="0"/>
              <a:t>/Recalage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70C0"/>
                </a:solidFill>
              </a:rPr>
              <a:t>Développer l’assimilation pour la prévision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5241974"/>
            <a:ext cx="52406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Recommander pour prochaine étape à Météo-France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Requis pour prochaine étape à Météo-France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A développer en parallèle </a:t>
            </a:r>
            <a:endParaRPr lang="fr-F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64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66900"/>
            <a:ext cx="542925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91" r="3196" b="7299"/>
          <a:stretch/>
        </p:blipFill>
        <p:spPr bwMode="auto">
          <a:xfrm>
            <a:off x="5076056" y="1241098"/>
            <a:ext cx="3098126" cy="12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467544" y="59200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le recalage des applis, notamment partition ruissellement/infiltration, possibilité d’intégration de l’indice IDPR…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171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124744"/>
            <a:ext cx="884658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Prochain CDD à Météo-France pour l’évaluation de l’application sur plusieurs années:</a:t>
            </a:r>
          </a:p>
          <a:p>
            <a:r>
              <a:rPr lang="fr-FR" dirty="0"/>
              <a:t>	</a:t>
            </a:r>
            <a:endParaRPr lang="fr-FR" dirty="0" smtClean="0"/>
          </a:p>
          <a:p>
            <a:r>
              <a:rPr lang="fr-FR" dirty="0" smtClean="0"/>
              <a:t>Pb: départ probable </a:t>
            </a:r>
            <a:r>
              <a:rPr lang="fr-FR" dirty="0" err="1" smtClean="0"/>
              <a:t>d’Eric</a:t>
            </a:r>
            <a:r>
              <a:rPr lang="fr-FR" dirty="0" smtClean="0"/>
              <a:t> Martin d’ici </a:t>
            </a:r>
            <a:r>
              <a:rPr lang="fr-FR" dirty="0" err="1" smtClean="0"/>
              <a:t>qqs</a:t>
            </a:r>
            <a:r>
              <a:rPr lang="fr-FR" dirty="0" smtClean="0"/>
              <a:t> mois  </a:t>
            </a:r>
            <a:r>
              <a:rPr lang="fr-FR" dirty="0" smtClean="0">
                <a:sym typeface="Wingdings" panose="05000000000000000000" pitchFamily="2" charset="2"/>
              </a:rPr>
              <a:t> problème encadrement et maîtrise code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Possibilités: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ym typeface="Wingdings" panose="05000000000000000000" pitchFamily="2" charset="2"/>
              </a:rPr>
              <a:t>Partage de l’encadrement avec DCLIM hydro, mais difficulté gestion opérationnel?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Partage de l’encadrement avec Métis (au moins sur la formation aux outils, mais,</a:t>
            </a:r>
            <a:br>
              <a:rPr lang="fr-FR" dirty="0" smtClean="0"/>
            </a:br>
            <a:r>
              <a:rPr lang="fr-FR" dirty="0" smtClean="0"/>
              <a:t> implique + de frais de missions) 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Décalage du CDD?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988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1412776"/>
            <a:ext cx="79167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fr-FR" dirty="0">
                <a:sym typeface="Wingdings" panose="05000000000000000000" pitchFamily="2" charset="2"/>
              </a:rPr>
              <a:t>Points d’avancement sur l’accord de consortium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Pas de retour UPMC</a:t>
            </a:r>
          </a:p>
          <a:p>
            <a:r>
              <a:rPr lang="fr-FR" dirty="0" smtClean="0"/>
              <a:t>Retour ARMINES: besoin de compléter plusieurs aspects avant d’avoir avis complet</a:t>
            </a:r>
          </a:p>
          <a:p>
            <a:r>
              <a:rPr lang="fr-FR" dirty="0" smtClean="0"/>
              <a:t>CNRS: contacté par </a:t>
            </a:r>
            <a:r>
              <a:rPr lang="fr-FR" dirty="0" err="1" smtClean="0"/>
              <a:t>Eric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796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3" y="332656"/>
            <a:ext cx="885698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Plan rapport </a:t>
            </a:r>
            <a:r>
              <a:rPr lang="fr-FR" dirty="0" err="1"/>
              <a:t>AquiFR</a:t>
            </a:r>
            <a:endParaRPr lang="fr-FR" dirty="0"/>
          </a:p>
          <a:p>
            <a:endParaRPr lang="fr-FR" dirty="0"/>
          </a:p>
          <a:p>
            <a:r>
              <a:rPr lang="fr-FR" u="sng" dirty="0" smtClean="0"/>
              <a:t>1. Présentation </a:t>
            </a:r>
            <a:r>
              <a:rPr lang="fr-FR" u="sng" dirty="0" smtClean="0"/>
              <a:t>application </a:t>
            </a:r>
            <a:r>
              <a:rPr lang="fr-FR" u="sng" dirty="0" err="1" smtClean="0"/>
              <a:t>AquiFR</a:t>
            </a:r>
            <a:endParaRPr lang="fr-FR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Partie </a:t>
            </a:r>
            <a:r>
              <a:rPr lang="fr-FR" dirty="0"/>
              <a:t>calcul</a:t>
            </a:r>
          </a:p>
          <a:p>
            <a:pPr lvl="1"/>
            <a:r>
              <a:rPr lang="fr-FR" dirty="0"/>
              <a:t>Éléments : Palm, Code Marthe, Code </a:t>
            </a:r>
            <a:r>
              <a:rPr lang="fr-FR" dirty="0" err="1"/>
              <a:t>Eaudyssée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Structures : branches développées, connexion</a:t>
            </a:r>
          </a:p>
          <a:p>
            <a:pPr lvl="1"/>
            <a:r>
              <a:rPr lang="fr-FR" dirty="0"/>
              <a:t>Fonctionnement : répertoire de calcul entrée + sortie ; temps calcul ; place mémoire (vive, dure)</a:t>
            </a:r>
          </a:p>
          <a:p>
            <a:pPr lvl="1"/>
            <a:r>
              <a:rPr lang="fr-FR" dirty="0" err="1"/>
              <a:t>Modifs</a:t>
            </a:r>
            <a:r>
              <a:rPr lang="fr-FR" dirty="0"/>
              <a:t> nécessaires aux codes pour échange Palm et </a:t>
            </a:r>
            <a:r>
              <a:rPr lang="fr-FR" dirty="0" err="1"/>
              <a:t>Distributor</a:t>
            </a:r>
            <a:endParaRPr lang="fr-FR" dirty="0"/>
          </a:p>
          <a:p>
            <a:pPr lvl="1"/>
            <a:r>
              <a:rPr lang="fr-FR" dirty="0"/>
              <a:t>Comment rajouter des applications 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Partie </a:t>
            </a:r>
            <a:r>
              <a:rPr lang="fr-FR" dirty="0" err="1"/>
              <a:t>Postproc</a:t>
            </a:r>
            <a:r>
              <a:rPr lang="fr-FR" dirty="0"/>
              <a:t> (⇒ </a:t>
            </a:r>
            <a:r>
              <a:rPr lang="fr-FR" dirty="0" err="1"/>
              <a:t>shapefiles</a:t>
            </a:r>
            <a:r>
              <a:rPr lang="fr-FR" dirty="0"/>
              <a:t> important)</a:t>
            </a:r>
          </a:p>
          <a:p>
            <a:pPr lvl="1"/>
            <a:r>
              <a:rPr lang="fr-FR" dirty="0"/>
              <a:t>version développée basée sur les sorties d'origines des applis</a:t>
            </a:r>
          </a:p>
          <a:p>
            <a:pPr lvl="1"/>
            <a:r>
              <a:rPr lang="fr-FR" dirty="0"/>
              <a:t>version à développer, basée sur les sorties </a:t>
            </a:r>
            <a:r>
              <a:rPr lang="fr-FR" dirty="0" err="1"/>
              <a:t>Palm_distributor</a:t>
            </a:r>
            <a:r>
              <a:rPr lang="fr-FR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Distribution de la maquette : script compilation développée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Gestion de la maquette : </a:t>
            </a:r>
            <a:r>
              <a:rPr lang="fr-FR" dirty="0" smtClean="0"/>
              <a:t>GIT</a:t>
            </a:r>
          </a:p>
          <a:p>
            <a:r>
              <a:rPr lang="fr-FR" u="sng" dirty="0" smtClean="0"/>
              <a:t>2. Développements</a:t>
            </a:r>
            <a:endParaRPr lang="fr-FR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Socle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Karst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Assimilation</a:t>
            </a:r>
            <a:endParaRPr lang="fr-FR" dirty="0"/>
          </a:p>
          <a:p>
            <a:r>
              <a:rPr lang="fr-FR" u="sng" dirty="0" smtClean="0"/>
              <a:t>3. Perspectives </a:t>
            </a:r>
            <a:r>
              <a:rPr lang="fr-FR" u="sng" dirty="0"/>
              <a:t>de développement (incluant les questions</a:t>
            </a:r>
            <a:r>
              <a:rPr lang="fr-FR" u="sng" dirty="0" smtClean="0"/>
              <a:t>)</a:t>
            </a:r>
          </a:p>
          <a:p>
            <a:r>
              <a:rPr lang="fr-FR" u="sng" dirty="0" smtClean="0"/>
              <a:t>4. Partie </a:t>
            </a:r>
            <a:r>
              <a:rPr lang="fr-FR" u="sng" dirty="0"/>
              <a:t>Juridique</a:t>
            </a:r>
          </a:p>
          <a:p>
            <a:r>
              <a:rPr lang="fr-FR" u="sng" smtClean="0"/>
              <a:t>5. Retour </a:t>
            </a:r>
            <a:r>
              <a:rPr lang="fr-FR" u="sng" dirty="0"/>
              <a:t>sur les avis des potentiels utilisateurs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8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629</Words>
  <Application>Microsoft Office PowerPoint</Application>
  <PresentationFormat>Affichage à l'écran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SISYPHE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habets</dc:creator>
  <cp:lastModifiedBy>habets</cp:lastModifiedBy>
  <cp:revision>28</cp:revision>
  <cp:lastPrinted>2015-04-20T11:47:26Z</cp:lastPrinted>
  <dcterms:created xsi:type="dcterms:W3CDTF">2015-04-20T06:53:45Z</dcterms:created>
  <dcterms:modified xsi:type="dcterms:W3CDTF">2015-04-21T06:59:55Z</dcterms:modified>
</cp:coreProperties>
</file>