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9" r:id="rId5"/>
    <p:sldId id="262" r:id="rId6"/>
    <p:sldId id="263" r:id="rId7"/>
    <p:sldId id="270" r:id="rId8"/>
    <p:sldId id="271" r:id="rId9"/>
    <p:sldId id="272" r:id="rId10"/>
    <p:sldId id="275" r:id="rId11"/>
    <p:sldId id="281" r:id="rId12"/>
    <p:sldId id="276" r:id="rId13"/>
    <p:sldId id="277" r:id="rId14"/>
    <p:sldId id="279" r:id="rId15"/>
    <p:sldId id="278" r:id="rId16"/>
    <p:sldId id="28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21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5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37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3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3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81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7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5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8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0B98-4581-4CF7-8B33-842174118D4F}" type="datetimeFigureOut">
              <a:rPr lang="fr-FR" smtClean="0"/>
              <a:t>02/02/2015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B9FE-59FE-4A8C-920D-D30CBE122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6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1800" y="980728"/>
            <a:ext cx="216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Réunion </a:t>
            </a:r>
            <a:r>
              <a:rPr lang="fr-FR" sz="2400" dirty="0" err="1" smtClean="0"/>
              <a:t>AquiFR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276872"/>
            <a:ext cx="7876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applications opérationnelles temps  réel sont alimentées par les observations disponibles en temps réel, soit pour les précipitations environ 3 fois moins que  celles disponibles pour les </a:t>
            </a:r>
            <a:r>
              <a:rPr lang="fr-FR" dirty="0" err="1" smtClean="0"/>
              <a:t>réanalyses</a:t>
            </a:r>
            <a:endParaRPr lang="fr-FR" dirty="0"/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Il y a des erreurs récurrentes à ces applications dégradées</a:t>
            </a:r>
          </a:p>
          <a:p>
            <a:pPr marL="285750" indent="-285750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Il faut quantifier ces erreurs qui devront idé</a:t>
            </a:r>
            <a:r>
              <a:rPr lang="fr-FR" dirty="0" smtClean="0">
                <a:sym typeface="Wingdings" panose="05000000000000000000" pitchFamily="2" charset="2"/>
              </a:rPr>
              <a:t>alement être corrigée par l’assimilation de données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1</a:t>
            </a:r>
            <a:r>
              <a:rPr lang="fr-FR" baseline="30000" dirty="0" smtClean="0">
                <a:sym typeface="Wingdings" panose="05000000000000000000" pitchFamily="2" charset="2"/>
              </a:rPr>
              <a:t>er</a:t>
            </a:r>
            <a:r>
              <a:rPr lang="fr-FR" dirty="0" smtClean="0">
                <a:sym typeface="Wingdings" panose="05000000000000000000" pitchFamily="2" charset="2"/>
              </a:rPr>
              <a:t> étape: quantifier ces erreurs: on compare les applications opérationnelles et </a:t>
            </a:r>
            <a:r>
              <a:rPr lang="fr-FR" dirty="0" err="1" smtClean="0">
                <a:sym typeface="Wingdings" panose="05000000000000000000" pitchFamily="2" charset="2"/>
              </a:rPr>
              <a:t>réanalyse</a:t>
            </a:r>
            <a:r>
              <a:rPr lang="fr-FR" dirty="0" smtClean="0">
                <a:sym typeface="Wingdings" panose="05000000000000000000" pitchFamily="2" charset="2"/>
              </a:rPr>
              <a:t> de SIM sur plusieurs années (fichiers transmis par Fabienne R.)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29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5421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Estimation d’un nouvel état initial</a:t>
            </a:r>
          </a:p>
          <a:p>
            <a:r>
              <a:rPr lang="fr-FR" dirty="0"/>
              <a:t>	</a:t>
            </a:r>
            <a:r>
              <a:rPr lang="fr-FR" dirty="0" smtClean="0"/>
              <a:t>1.  prolongation de la </a:t>
            </a:r>
            <a:r>
              <a:rPr lang="fr-FR" dirty="0" err="1" smtClean="0"/>
              <a:t>réanalyse</a:t>
            </a:r>
            <a:r>
              <a:rPr lang="fr-FR" dirty="0" smtClean="0"/>
              <a:t> jusqu’au jour j</a:t>
            </a:r>
          </a:p>
          <a:p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16016" y="2924944"/>
            <a:ext cx="144016" cy="105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876800" y="2969344"/>
            <a:ext cx="1343132" cy="459656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1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5421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Estimation d’un nouvel état initial</a:t>
            </a:r>
          </a:p>
          <a:p>
            <a:r>
              <a:rPr lang="fr-FR" dirty="0"/>
              <a:t>	</a:t>
            </a:r>
            <a:r>
              <a:rPr lang="fr-FR" dirty="0" smtClean="0"/>
              <a:t>1.  prolongation de la </a:t>
            </a:r>
            <a:r>
              <a:rPr lang="fr-FR" dirty="0" err="1" smtClean="0"/>
              <a:t>réanalyse</a:t>
            </a:r>
            <a:r>
              <a:rPr lang="fr-FR" dirty="0" smtClean="0"/>
              <a:t> jusqu’au jour j</a:t>
            </a:r>
          </a:p>
          <a:p>
            <a:r>
              <a:rPr lang="fr-FR" dirty="0"/>
              <a:t>	</a:t>
            </a:r>
            <a:r>
              <a:rPr lang="fr-FR" dirty="0" smtClean="0"/>
              <a:t>2. </a:t>
            </a:r>
            <a:r>
              <a:rPr lang="fr-FR" dirty="0"/>
              <a:t> </a:t>
            </a:r>
            <a:r>
              <a:rPr lang="fr-FR" dirty="0" smtClean="0"/>
              <a:t>Détermination de l’état initial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16016" y="2924944"/>
            <a:ext cx="144016" cy="105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876800" y="2969344"/>
            <a:ext cx="1343132" cy="459656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0924" y="33209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92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311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Nouvelle estimation temps réel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16016" y="2924944"/>
            <a:ext cx="144016" cy="105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876800" y="2969344"/>
            <a:ext cx="1343132" cy="459656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0924" y="33209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  <p:sp>
        <p:nvSpPr>
          <p:cNvPr id="25" name="Forme libre 24"/>
          <p:cNvSpPr/>
          <p:nvPr/>
        </p:nvSpPr>
        <p:spPr>
          <a:xfrm>
            <a:off x="6386945" y="3338945"/>
            <a:ext cx="1925782" cy="238130"/>
          </a:xfrm>
          <a:custGeom>
            <a:avLst/>
            <a:gdLst>
              <a:gd name="connsiteX0" fmla="*/ 0 w 1925782"/>
              <a:gd name="connsiteY0" fmla="*/ 27710 h 238130"/>
              <a:gd name="connsiteX1" fmla="*/ 415637 w 1925782"/>
              <a:gd name="connsiteY1" fmla="*/ 193964 h 238130"/>
              <a:gd name="connsiteX2" fmla="*/ 1205346 w 1925782"/>
              <a:gd name="connsiteY2" fmla="*/ 235528 h 238130"/>
              <a:gd name="connsiteX3" fmla="*/ 1731819 w 1925782"/>
              <a:gd name="connsiteY3" fmla="*/ 207819 h 238130"/>
              <a:gd name="connsiteX4" fmla="*/ 1925782 w 1925782"/>
              <a:gd name="connsiteY4" fmla="*/ 0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82" h="238130">
                <a:moveTo>
                  <a:pt x="0" y="27710"/>
                </a:moveTo>
                <a:cubicBezTo>
                  <a:pt x="107373" y="93519"/>
                  <a:pt x="214746" y="159328"/>
                  <a:pt x="415637" y="193964"/>
                </a:cubicBezTo>
                <a:cubicBezTo>
                  <a:pt x="616528" y="228600"/>
                  <a:pt x="985982" y="233219"/>
                  <a:pt x="1205346" y="235528"/>
                </a:cubicBezTo>
                <a:cubicBezTo>
                  <a:pt x="1424710" y="237837"/>
                  <a:pt x="1611746" y="247074"/>
                  <a:pt x="1731819" y="207819"/>
                </a:cubicBezTo>
                <a:cubicBezTo>
                  <a:pt x="1851892" y="168564"/>
                  <a:pt x="1888837" y="84282"/>
                  <a:pt x="19257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28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196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Nouvelle </a:t>
            </a:r>
            <a:r>
              <a:rPr lang="fr-FR" dirty="0" err="1" smtClean="0"/>
              <a:t>réanalyse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16016" y="2924944"/>
            <a:ext cx="144016" cy="105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876800" y="2969344"/>
            <a:ext cx="1343132" cy="459656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0924" y="33209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  <p:sp>
        <p:nvSpPr>
          <p:cNvPr id="25" name="Forme libre 24"/>
          <p:cNvSpPr/>
          <p:nvPr/>
        </p:nvSpPr>
        <p:spPr>
          <a:xfrm>
            <a:off x="6386945" y="3338945"/>
            <a:ext cx="1925782" cy="238130"/>
          </a:xfrm>
          <a:custGeom>
            <a:avLst/>
            <a:gdLst>
              <a:gd name="connsiteX0" fmla="*/ 0 w 1925782"/>
              <a:gd name="connsiteY0" fmla="*/ 27710 h 238130"/>
              <a:gd name="connsiteX1" fmla="*/ 415637 w 1925782"/>
              <a:gd name="connsiteY1" fmla="*/ 193964 h 238130"/>
              <a:gd name="connsiteX2" fmla="*/ 1205346 w 1925782"/>
              <a:gd name="connsiteY2" fmla="*/ 235528 h 238130"/>
              <a:gd name="connsiteX3" fmla="*/ 1731819 w 1925782"/>
              <a:gd name="connsiteY3" fmla="*/ 207819 h 238130"/>
              <a:gd name="connsiteX4" fmla="*/ 1925782 w 1925782"/>
              <a:gd name="connsiteY4" fmla="*/ 0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82" h="238130">
                <a:moveTo>
                  <a:pt x="0" y="27710"/>
                </a:moveTo>
                <a:cubicBezTo>
                  <a:pt x="107373" y="93519"/>
                  <a:pt x="214746" y="159328"/>
                  <a:pt x="415637" y="193964"/>
                </a:cubicBezTo>
                <a:cubicBezTo>
                  <a:pt x="616528" y="228600"/>
                  <a:pt x="985982" y="233219"/>
                  <a:pt x="1205346" y="235528"/>
                </a:cubicBezTo>
                <a:cubicBezTo>
                  <a:pt x="1424710" y="237837"/>
                  <a:pt x="1611746" y="247074"/>
                  <a:pt x="1731819" y="207819"/>
                </a:cubicBezTo>
                <a:cubicBezTo>
                  <a:pt x="1851892" y="168564"/>
                  <a:pt x="1888837" y="84282"/>
                  <a:pt x="1925782" y="0"/>
                </a:cubicBezTo>
              </a:path>
            </a:pathLst>
          </a:cu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4835236" y="2743200"/>
            <a:ext cx="2549237" cy="264610"/>
          </a:xfrm>
          <a:custGeom>
            <a:avLst/>
            <a:gdLst>
              <a:gd name="connsiteX0" fmla="*/ 0 w 2549237"/>
              <a:gd name="connsiteY0" fmla="*/ 180109 h 264610"/>
              <a:gd name="connsiteX1" fmla="*/ 526473 w 2549237"/>
              <a:gd name="connsiteY1" fmla="*/ 221673 h 264610"/>
              <a:gd name="connsiteX2" fmla="*/ 1246909 w 2549237"/>
              <a:gd name="connsiteY2" fmla="*/ 235527 h 264610"/>
              <a:gd name="connsiteX3" fmla="*/ 1884219 w 2549237"/>
              <a:gd name="connsiteY3" fmla="*/ 249382 h 264610"/>
              <a:gd name="connsiteX4" fmla="*/ 2549237 w 2549237"/>
              <a:gd name="connsiteY4" fmla="*/ 0 h 264610"/>
              <a:gd name="connsiteX5" fmla="*/ 2549237 w 2549237"/>
              <a:gd name="connsiteY5" fmla="*/ 0 h 2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264610">
                <a:moveTo>
                  <a:pt x="0" y="180109"/>
                </a:moveTo>
                <a:cubicBezTo>
                  <a:pt x="159327" y="196273"/>
                  <a:pt x="318655" y="212437"/>
                  <a:pt x="526473" y="221673"/>
                </a:cubicBezTo>
                <a:cubicBezTo>
                  <a:pt x="734291" y="230909"/>
                  <a:pt x="1246909" y="235527"/>
                  <a:pt x="1246909" y="235527"/>
                </a:cubicBezTo>
                <a:cubicBezTo>
                  <a:pt x="1473200" y="240145"/>
                  <a:pt x="1667164" y="288637"/>
                  <a:pt x="1884219" y="249382"/>
                </a:cubicBezTo>
                <a:cubicBezTo>
                  <a:pt x="2101274" y="210128"/>
                  <a:pt x="2549237" y="0"/>
                  <a:pt x="2549237" y="0"/>
                </a:cubicBezTo>
                <a:lnTo>
                  <a:pt x="2549237" y="0"/>
                </a:lnTo>
              </a:path>
            </a:pathLst>
          </a:cu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11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431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Nouvelle prolongation jusqu’au jour courant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16016" y="2924944"/>
            <a:ext cx="144016" cy="105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876800" y="2969344"/>
            <a:ext cx="1343132" cy="459656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0924" y="33209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  <p:sp>
        <p:nvSpPr>
          <p:cNvPr id="25" name="Forme libre 24"/>
          <p:cNvSpPr/>
          <p:nvPr/>
        </p:nvSpPr>
        <p:spPr>
          <a:xfrm>
            <a:off x="6386945" y="3338945"/>
            <a:ext cx="1925782" cy="238130"/>
          </a:xfrm>
          <a:custGeom>
            <a:avLst/>
            <a:gdLst>
              <a:gd name="connsiteX0" fmla="*/ 0 w 1925782"/>
              <a:gd name="connsiteY0" fmla="*/ 27710 h 238130"/>
              <a:gd name="connsiteX1" fmla="*/ 415637 w 1925782"/>
              <a:gd name="connsiteY1" fmla="*/ 193964 h 238130"/>
              <a:gd name="connsiteX2" fmla="*/ 1205346 w 1925782"/>
              <a:gd name="connsiteY2" fmla="*/ 235528 h 238130"/>
              <a:gd name="connsiteX3" fmla="*/ 1731819 w 1925782"/>
              <a:gd name="connsiteY3" fmla="*/ 207819 h 238130"/>
              <a:gd name="connsiteX4" fmla="*/ 1925782 w 1925782"/>
              <a:gd name="connsiteY4" fmla="*/ 0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82" h="238130">
                <a:moveTo>
                  <a:pt x="0" y="27710"/>
                </a:moveTo>
                <a:cubicBezTo>
                  <a:pt x="107373" y="93519"/>
                  <a:pt x="214746" y="159328"/>
                  <a:pt x="415637" y="193964"/>
                </a:cubicBezTo>
                <a:cubicBezTo>
                  <a:pt x="616528" y="228600"/>
                  <a:pt x="985982" y="233219"/>
                  <a:pt x="1205346" y="235528"/>
                </a:cubicBezTo>
                <a:cubicBezTo>
                  <a:pt x="1424710" y="237837"/>
                  <a:pt x="1611746" y="247074"/>
                  <a:pt x="1731819" y="207819"/>
                </a:cubicBezTo>
                <a:cubicBezTo>
                  <a:pt x="1851892" y="168564"/>
                  <a:pt x="1888837" y="84282"/>
                  <a:pt x="1925782" y="0"/>
                </a:cubicBezTo>
              </a:path>
            </a:pathLst>
          </a:cu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4835236" y="2743200"/>
            <a:ext cx="2549237" cy="264610"/>
          </a:xfrm>
          <a:custGeom>
            <a:avLst/>
            <a:gdLst>
              <a:gd name="connsiteX0" fmla="*/ 0 w 2549237"/>
              <a:gd name="connsiteY0" fmla="*/ 180109 h 264610"/>
              <a:gd name="connsiteX1" fmla="*/ 526473 w 2549237"/>
              <a:gd name="connsiteY1" fmla="*/ 221673 h 264610"/>
              <a:gd name="connsiteX2" fmla="*/ 1246909 w 2549237"/>
              <a:gd name="connsiteY2" fmla="*/ 235527 h 264610"/>
              <a:gd name="connsiteX3" fmla="*/ 1884219 w 2549237"/>
              <a:gd name="connsiteY3" fmla="*/ 249382 h 264610"/>
              <a:gd name="connsiteX4" fmla="*/ 2549237 w 2549237"/>
              <a:gd name="connsiteY4" fmla="*/ 0 h 264610"/>
              <a:gd name="connsiteX5" fmla="*/ 2549237 w 2549237"/>
              <a:gd name="connsiteY5" fmla="*/ 0 h 2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264610">
                <a:moveTo>
                  <a:pt x="0" y="180109"/>
                </a:moveTo>
                <a:cubicBezTo>
                  <a:pt x="159327" y="196273"/>
                  <a:pt x="318655" y="212437"/>
                  <a:pt x="526473" y="221673"/>
                </a:cubicBezTo>
                <a:cubicBezTo>
                  <a:pt x="734291" y="230909"/>
                  <a:pt x="1246909" y="235527"/>
                  <a:pt x="1246909" y="235527"/>
                </a:cubicBezTo>
                <a:cubicBezTo>
                  <a:pt x="1473200" y="240145"/>
                  <a:pt x="1667164" y="288637"/>
                  <a:pt x="1884219" y="249382"/>
                </a:cubicBezTo>
                <a:cubicBezTo>
                  <a:pt x="2101274" y="210128"/>
                  <a:pt x="2549237" y="0"/>
                  <a:pt x="2549237" y="0"/>
                </a:cubicBezTo>
                <a:lnTo>
                  <a:pt x="2549237" y="0"/>
                </a:lnTo>
              </a:path>
            </a:pathLst>
          </a:cu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337051" y="2703394"/>
            <a:ext cx="72008" cy="647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7497835" y="2747794"/>
            <a:ext cx="671566" cy="282507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2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/>
        </p:nvSpPr>
        <p:spPr>
          <a:xfrm>
            <a:off x="2466109" y="2189018"/>
            <a:ext cx="4946073" cy="1648691"/>
          </a:xfrm>
          <a:custGeom>
            <a:avLst/>
            <a:gdLst>
              <a:gd name="connsiteX0" fmla="*/ 0 w 5250873"/>
              <a:gd name="connsiteY0" fmla="*/ 692727 h 1648691"/>
              <a:gd name="connsiteX1" fmla="*/ 0 w 5250873"/>
              <a:gd name="connsiteY1" fmla="*/ 0 h 1648691"/>
              <a:gd name="connsiteX2" fmla="*/ 581891 w 5250873"/>
              <a:gd name="connsiteY2" fmla="*/ 0 h 1648691"/>
              <a:gd name="connsiteX3" fmla="*/ 1177636 w 5250873"/>
              <a:gd name="connsiteY3" fmla="*/ 332509 h 1648691"/>
              <a:gd name="connsiteX4" fmla="*/ 1759527 w 5250873"/>
              <a:gd name="connsiteY4" fmla="*/ 692727 h 1648691"/>
              <a:gd name="connsiteX5" fmla="*/ 2286000 w 5250873"/>
              <a:gd name="connsiteY5" fmla="*/ 762000 h 1648691"/>
              <a:gd name="connsiteX6" fmla="*/ 3255818 w 5250873"/>
              <a:gd name="connsiteY6" fmla="*/ 789709 h 1648691"/>
              <a:gd name="connsiteX7" fmla="*/ 4045527 w 5250873"/>
              <a:gd name="connsiteY7" fmla="*/ 831273 h 1648691"/>
              <a:gd name="connsiteX8" fmla="*/ 4516582 w 5250873"/>
              <a:gd name="connsiteY8" fmla="*/ 748146 h 1648691"/>
              <a:gd name="connsiteX9" fmla="*/ 4932218 w 5250873"/>
              <a:gd name="connsiteY9" fmla="*/ 526473 h 1648691"/>
              <a:gd name="connsiteX10" fmla="*/ 5098473 w 5250873"/>
              <a:gd name="connsiteY10" fmla="*/ 540327 h 1648691"/>
              <a:gd name="connsiteX11" fmla="*/ 5250873 w 5250873"/>
              <a:gd name="connsiteY11" fmla="*/ 665018 h 1648691"/>
              <a:gd name="connsiteX12" fmla="*/ 4835236 w 5250873"/>
              <a:gd name="connsiteY12" fmla="*/ 1371600 h 1648691"/>
              <a:gd name="connsiteX13" fmla="*/ 4350327 w 5250873"/>
              <a:gd name="connsiteY13" fmla="*/ 1357746 h 1648691"/>
              <a:gd name="connsiteX14" fmla="*/ 3796146 w 5250873"/>
              <a:gd name="connsiteY14" fmla="*/ 1149927 h 1648691"/>
              <a:gd name="connsiteX15" fmla="*/ 3629891 w 5250873"/>
              <a:gd name="connsiteY15" fmla="*/ 1648691 h 1648691"/>
              <a:gd name="connsiteX16" fmla="*/ 2424546 w 5250873"/>
              <a:gd name="connsiteY16" fmla="*/ 1648691 h 1648691"/>
              <a:gd name="connsiteX17" fmla="*/ 1995055 w 5250873"/>
              <a:gd name="connsiteY17" fmla="*/ 1579418 h 1648691"/>
              <a:gd name="connsiteX18" fmla="*/ 1385455 w 5250873"/>
              <a:gd name="connsiteY18" fmla="*/ 914400 h 1648691"/>
              <a:gd name="connsiteX19" fmla="*/ 900546 w 5250873"/>
              <a:gd name="connsiteY19" fmla="*/ 678873 h 1648691"/>
              <a:gd name="connsiteX20" fmla="*/ 13855 w 5250873"/>
              <a:gd name="connsiteY20" fmla="*/ 637309 h 1648691"/>
              <a:gd name="connsiteX0" fmla="*/ 0 w 5250873"/>
              <a:gd name="connsiteY0" fmla="*/ 692727 h 1648691"/>
              <a:gd name="connsiteX1" fmla="*/ 0 w 5250873"/>
              <a:gd name="connsiteY1" fmla="*/ 0 h 1648691"/>
              <a:gd name="connsiteX2" fmla="*/ 581891 w 5250873"/>
              <a:gd name="connsiteY2" fmla="*/ 0 h 1648691"/>
              <a:gd name="connsiteX3" fmla="*/ 1177636 w 5250873"/>
              <a:gd name="connsiteY3" fmla="*/ 332509 h 1648691"/>
              <a:gd name="connsiteX4" fmla="*/ 1759527 w 5250873"/>
              <a:gd name="connsiteY4" fmla="*/ 692727 h 1648691"/>
              <a:gd name="connsiteX5" fmla="*/ 2286000 w 5250873"/>
              <a:gd name="connsiteY5" fmla="*/ 762000 h 1648691"/>
              <a:gd name="connsiteX6" fmla="*/ 3255818 w 5250873"/>
              <a:gd name="connsiteY6" fmla="*/ 789709 h 1648691"/>
              <a:gd name="connsiteX7" fmla="*/ 4045527 w 5250873"/>
              <a:gd name="connsiteY7" fmla="*/ 831273 h 1648691"/>
              <a:gd name="connsiteX8" fmla="*/ 4516582 w 5250873"/>
              <a:gd name="connsiteY8" fmla="*/ 748146 h 1648691"/>
              <a:gd name="connsiteX9" fmla="*/ 4779818 w 5250873"/>
              <a:gd name="connsiteY9" fmla="*/ 637310 h 1648691"/>
              <a:gd name="connsiteX10" fmla="*/ 5098473 w 5250873"/>
              <a:gd name="connsiteY10" fmla="*/ 540327 h 1648691"/>
              <a:gd name="connsiteX11" fmla="*/ 5250873 w 5250873"/>
              <a:gd name="connsiteY11" fmla="*/ 665018 h 1648691"/>
              <a:gd name="connsiteX12" fmla="*/ 4835236 w 5250873"/>
              <a:gd name="connsiteY12" fmla="*/ 1371600 h 1648691"/>
              <a:gd name="connsiteX13" fmla="*/ 4350327 w 5250873"/>
              <a:gd name="connsiteY13" fmla="*/ 1357746 h 1648691"/>
              <a:gd name="connsiteX14" fmla="*/ 3796146 w 5250873"/>
              <a:gd name="connsiteY14" fmla="*/ 1149927 h 1648691"/>
              <a:gd name="connsiteX15" fmla="*/ 3629891 w 5250873"/>
              <a:gd name="connsiteY15" fmla="*/ 1648691 h 1648691"/>
              <a:gd name="connsiteX16" fmla="*/ 2424546 w 5250873"/>
              <a:gd name="connsiteY16" fmla="*/ 1648691 h 1648691"/>
              <a:gd name="connsiteX17" fmla="*/ 1995055 w 5250873"/>
              <a:gd name="connsiteY17" fmla="*/ 1579418 h 1648691"/>
              <a:gd name="connsiteX18" fmla="*/ 1385455 w 5250873"/>
              <a:gd name="connsiteY18" fmla="*/ 914400 h 1648691"/>
              <a:gd name="connsiteX19" fmla="*/ 900546 w 5250873"/>
              <a:gd name="connsiteY19" fmla="*/ 678873 h 1648691"/>
              <a:gd name="connsiteX20" fmla="*/ 13855 w 5250873"/>
              <a:gd name="connsiteY20" fmla="*/ 637309 h 1648691"/>
              <a:gd name="connsiteX0" fmla="*/ 0 w 5250873"/>
              <a:gd name="connsiteY0" fmla="*/ 692727 h 1648691"/>
              <a:gd name="connsiteX1" fmla="*/ 0 w 5250873"/>
              <a:gd name="connsiteY1" fmla="*/ 0 h 1648691"/>
              <a:gd name="connsiteX2" fmla="*/ 581891 w 5250873"/>
              <a:gd name="connsiteY2" fmla="*/ 0 h 1648691"/>
              <a:gd name="connsiteX3" fmla="*/ 1177636 w 5250873"/>
              <a:gd name="connsiteY3" fmla="*/ 332509 h 1648691"/>
              <a:gd name="connsiteX4" fmla="*/ 1759527 w 5250873"/>
              <a:gd name="connsiteY4" fmla="*/ 692727 h 1648691"/>
              <a:gd name="connsiteX5" fmla="*/ 2286000 w 5250873"/>
              <a:gd name="connsiteY5" fmla="*/ 762000 h 1648691"/>
              <a:gd name="connsiteX6" fmla="*/ 3255818 w 5250873"/>
              <a:gd name="connsiteY6" fmla="*/ 789709 h 1648691"/>
              <a:gd name="connsiteX7" fmla="*/ 4045527 w 5250873"/>
              <a:gd name="connsiteY7" fmla="*/ 831273 h 1648691"/>
              <a:gd name="connsiteX8" fmla="*/ 4516582 w 5250873"/>
              <a:gd name="connsiteY8" fmla="*/ 748146 h 1648691"/>
              <a:gd name="connsiteX9" fmla="*/ 4779818 w 5250873"/>
              <a:gd name="connsiteY9" fmla="*/ 637310 h 1648691"/>
              <a:gd name="connsiteX10" fmla="*/ 4946073 w 5250873"/>
              <a:gd name="connsiteY10" fmla="*/ 554182 h 1648691"/>
              <a:gd name="connsiteX11" fmla="*/ 5250873 w 5250873"/>
              <a:gd name="connsiteY11" fmla="*/ 665018 h 1648691"/>
              <a:gd name="connsiteX12" fmla="*/ 4835236 w 5250873"/>
              <a:gd name="connsiteY12" fmla="*/ 1371600 h 1648691"/>
              <a:gd name="connsiteX13" fmla="*/ 4350327 w 5250873"/>
              <a:gd name="connsiteY13" fmla="*/ 1357746 h 1648691"/>
              <a:gd name="connsiteX14" fmla="*/ 3796146 w 5250873"/>
              <a:gd name="connsiteY14" fmla="*/ 1149927 h 1648691"/>
              <a:gd name="connsiteX15" fmla="*/ 3629891 w 5250873"/>
              <a:gd name="connsiteY15" fmla="*/ 1648691 h 1648691"/>
              <a:gd name="connsiteX16" fmla="*/ 2424546 w 5250873"/>
              <a:gd name="connsiteY16" fmla="*/ 1648691 h 1648691"/>
              <a:gd name="connsiteX17" fmla="*/ 1995055 w 5250873"/>
              <a:gd name="connsiteY17" fmla="*/ 1579418 h 1648691"/>
              <a:gd name="connsiteX18" fmla="*/ 1385455 w 5250873"/>
              <a:gd name="connsiteY18" fmla="*/ 914400 h 1648691"/>
              <a:gd name="connsiteX19" fmla="*/ 900546 w 5250873"/>
              <a:gd name="connsiteY19" fmla="*/ 678873 h 1648691"/>
              <a:gd name="connsiteX20" fmla="*/ 13855 w 5250873"/>
              <a:gd name="connsiteY20" fmla="*/ 637309 h 1648691"/>
              <a:gd name="connsiteX0" fmla="*/ 0 w 4946073"/>
              <a:gd name="connsiteY0" fmla="*/ 692727 h 1648691"/>
              <a:gd name="connsiteX1" fmla="*/ 0 w 4946073"/>
              <a:gd name="connsiteY1" fmla="*/ 0 h 1648691"/>
              <a:gd name="connsiteX2" fmla="*/ 581891 w 4946073"/>
              <a:gd name="connsiteY2" fmla="*/ 0 h 1648691"/>
              <a:gd name="connsiteX3" fmla="*/ 1177636 w 4946073"/>
              <a:gd name="connsiteY3" fmla="*/ 332509 h 1648691"/>
              <a:gd name="connsiteX4" fmla="*/ 1759527 w 4946073"/>
              <a:gd name="connsiteY4" fmla="*/ 692727 h 1648691"/>
              <a:gd name="connsiteX5" fmla="*/ 2286000 w 4946073"/>
              <a:gd name="connsiteY5" fmla="*/ 762000 h 1648691"/>
              <a:gd name="connsiteX6" fmla="*/ 3255818 w 4946073"/>
              <a:gd name="connsiteY6" fmla="*/ 789709 h 1648691"/>
              <a:gd name="connsiteX7" fmla="*/ 4045527 w 4946073"/>
              <a:gd name="connsiteY7" fmla="*/ 831273 h 1648691"/>
              <a:gd name="connsiteX8" fmla="*/ 4516582 w 4946073"/>
              <a:gd name="connsiteY8" fmla="*/ 748146 h 1648691"/>
              <a:gd name="connsiteX9" fmla="*/ 4779818 w 4946073"/>
              <a:gd name="connsiteY9" fmla="*/ 637310 h 1648691"/>
              <a:gd name="connsiteX10" fmla="*/ 4946073 w 4946073"/>
              <a:gd name="connsiteY10" fmla="*/ 554182 h 1648691"/>
              <a:gd name="connsiteX11" fmla="*/ 4890655 w 4946073"/>
              <a:gd name="connsiteY11" fmla="*/ 540328 h 1648691"/>
              <a:gd name="connsiteX12" fmla="*/ 4835236 w 4946073"/>
              <a:gd name="connsiteY12" fmla="*/ 1371600 h 1648691"/>
              <a:gd name="connsiteX13" fmla="*/ 4350327 w 4946073"/>
              <a:gd name="connsiteY13" fmla="*/ 1357746 h 1648691"/>
              <a:gd name="connsiteX14" fmla="*/ 3796146 w 4946073"/>
              <a:gd name="connsiteY14" fmla="*/ 1149927 h 1648691"/>
              <a:gd name="connsiteX15" fmla="*/ 3629891 w 4946073"/>
              <a:gd name="connsiteY15" fmla="*/ 1648691 h 1648691"/>
              <a:gd name="connsiteX16" fmla="*/ 2424546 w 4946073"/>
              <a:gd name="connsiteY16" fmla="*/ 1648691 h 1648691"/>
              <a:gd name="connsiteX17" fmla="*/ 1995055 w 4946073"/>
              <a:gd name="connsiteY17" fmla="*/ 1579418 h 1648691"/>
              <a:gd name="connsiteX18" fmla="*/ 1385455 w 4946073"/>
              <a:gd name="connsiteY18" fmla="*/ 914400 h 1648691"/>
              <a:gd name="connsiteX19" fmla="*/ 900546 w 4946073"/>
              <a:gd name="connsiteY19" fmla="*/ 678873 h 1648691"/>
              <a:gd name="connsiteX20" fmla="*/ 13855 w 4946073"/>
              <a:gd name="connsiteY20" fmla="*/ 637309 h 1648691"/>
              <a:gd name="connsiteX0" fmla="*/ 0 w 4946073"/>
              <a:gd name="connsiteY0" fmla="*/ 692727 h 1648691"/>
              <a:gd name="connsiteX1" fmla="*/ 0 w 4946073"/>
              <a:gd name="connsiteY1" fmla="*/ 0 h 1648691"/>
              <a:gd name="connsiteX2" fmla="*/ 581891 w 4946073"/>
              <a:gd name="connsiteY2" fmla="*/ 0 h 1648691"/>
              <a:gd name="connsiteX3" fmla="*/ 1177636 w 4946073"/>
              <a:gd name="connsiteY3" fmla="*/ 332509 h 1648691"/>
              <a:gd name="connsiteX4" fmla="*/ 1759527 w 4946073"/>
              <a:gd name="connsiteY4" fmla="*/ 692727 h 1648691"/>
              <a:gd name="connsiteX5" fmla="*/ 2286000 w 4946073"/>
              <a:gd name="connsiteY5" fmla="*/ 762000 h 1648691"/>
              <a:gd name="connsiteX6" fmla="*/ 3255818 w 4946073"/>
              <a:gd name="connsiteY6" fmla="*/ 789709 h 1648691"/>
              <a:gd name="connsiteX7" fmla="*/ 4045527 w 4946073"/>
              <a:gd name="connsiteY7" fmla="*/ 831273 h 1648691"/>
              <a:gd name="connsiteX8" fmla="*/ 4516582 w 4946073"/>
              <a:gd name="connsiteY8" fmla="*/ 748146 h 1648691"/>
              <a:gd name="connsiteX9" fmla="*/ 4779818 w 4946073"/>
              <a:gd name="connsiteY9" fmla="*/ 637310 h 1648691"/>
              <a:gd name="connsiteX10" fmla="*/ 4946073 w 4946073"/>
              <a:gd name="connsiteY10" fmla="*/ 554182 h 1648691"/>
              <a:gd name="connsiteX11" fmla="*/ 4890655 w 4946073"/>
              <a:gd name="connsiteY11" fmla="*/ 540328 h 1648691"/>
              <a:gd name="connsiteX12" fmla="*/ 4835236 w 4946073"/>
              <a:gd name="connsiteY12" fmla="*/ 1371600 h 1648691"/>
              <a:gd name="connsiteX13" fmla="*/ 4350327 w 4946073"/>
              <a:gd name="connsiteY13" fmla="*/ 1357746 h 1648691"/>
              <a:gd name="connsiteX14" fmla="*/ 3796146 w 4946073"/>
              <a:gd name="connsiteY14" fmla="*/ 1149927 h 1648691"/>
              <a:gd name="connsiteX15" fmla="*/ 3629891 w 4946073"/>
              <a:gd name="connsiteY15" fmla="*/ 1648691 h 1648691"/>
              <a:gd name="connsiteX16" fmla="*/ 2424546 w 4946073"/>
              <a:gd name="connsiteY16" fmla="*/ 1648691 h 1648691"/>
              <a:gd name="connsiteX17" fmla="*/ 1995055 w 4946073"/>
              <a:gd name="connsiteY17" fmla="*/ 1579418 h 1648691"/>
              <a:gd name="connsiteX18" fmla="*/ 1385455 w 4946073"/>
              <a:gd name="connsiteY18" fmla="*/ 914400 h 1648691"/>
              <a:gd name="connsiteX19" fmla="*/ 900546 w 4946073"/>
              <a:gd name="connsiteY19" fmla="*/ 678873 h 1648691"/>
              <a:gd name="connsiteX20" fmla="*/ 13855 w 4946073"/>
              <a:gd name="connsiteY20" fmla="*/ 637309 h 1648691"/>
              <a:gd name="connsiteX0" fmla="*/ 0 w 4946073"/>
              <a:gd name="connsiteY0" fmla="*/ 692727 h 1648691"/>
              <a:gd name="connsiteX1" fmla="*/ 0 w 4946073"/>
              <a:gd name="connsiteY1" fmla="*/ 0 h 1648691"/>
              <a:gd name="connsiteX2" fmla="*/ 581891 w 4946073"/>
              <a:gd name="connsiteY2" fmla="*/ 0 h 1648691"/>
              <a:gd name="connsiteX3" fmla="*/ 1177636 w 4946073"/>
              <a:gd name="connsiteY3" fmla="*/ 332509 h 1648691"/>
              <a:gd name="connsiteX4" fmla="*/ 1759527 w 4946073"/>
              <a:gd name="connsiteY4" fmla="*/ 692727 h 1648691"/>
              <a:gd name="connsiteX5" fmla="*/ 2286000 w 4946073"/>
              <a:gd name="connsiteY5" fmla="*/ 762000 h 1648691"/>
              <a:gd name="connsiteX6" fmla="*/ 3255818 w 4946073"/>
              <a:gd name="connsiteY6" fmla="*/ 789709 h 1648691"/>
              <a:gd name="connsiteX7" fmla="*/ 4045527 w 4946073"/>
              <a:gd name="connsiteY7" fmla="*/ 831273 h 1648691"/>
              <a:gd name="connsiteX8" fmla="*/ 4516582 w 4946073"/>
              <a:gd name="connsiteY8" fmla="*/ 748146 h 1648691"/>
              <a:gd name="connsiteX9" fmla="*/ 4779818 w 4946073"/>
              <a:gd name="connsiteY9" fmla="*/ 637310 h 1648691"/>
              <a:gd name="connsiteX10" fmla="*/ 4946073 w 4946073"/>
              <a:gd name="connsiteY10" fmla="*/ 554182 h 1648691"/>
              <a:gd name="connsiteX11" fmla="*/ 4890655 w 4946073"/>
              <a:gd name="connsiteY11" fmla="*/ 540328 h 1648691"/>
              <a:gd name="connsiteX12" fmla="*/ 4835236 w 4946073"/>
              <a:gd name="connsiteY12" fmla="*/ 1371600 h 1648691"/>
              <a:gd name="connsiteX13" fmla="*/ 4350327 w 4946073"/>
              <a:gd name="connsiteY13" fmla="*/ 1357746 h 1648691"/>
              <a:gd name="connsiteX14" fmla="*/ 3796146 w 4946073"/>
              <a:gd name="connsiteY14" fmla="*/ 1149927 h 1648691"/>
              <a:gd name="connsiteX15" fmla="*/ 3629891 w 4946073"/>
              <a:gd name="connsiteY15" fmla="*/ 1648691 h 1648691"/>
              <a:gd name="connsiteX16" fmla="*/ 2424546 w 4946073"/>
              <a:gd name="connsiteY16" fmla="*/ 1648691 h 1648691"/>
              <a:gd name="connsiteX17" fmla="*/ 1995055 w 4946073"/>
              <a:gd name="connsiteY17" fmla="*/ 1579418 h 1648691"/>
              <a:gd name="connsiteX18" fmla="*/ 1385455 w 4946073"/>
              <a:gd name="connsiteY18" fmla="*/ 914400 h 1648691"/>
              <a:gd name="connsiteX19" fmla="*/ 900546 w 4946073"/>
              <a:gd name="connsiteY19" fmla="*/ 678873 h 1648691"/>
              <a:gd name="connsiteX20" fmla="*/ 13855 w 4946073"/>
              <a:gd name="connsiteY20" fmla="*/ 637309 h 164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46073" h="1648691">
                <a:moveTo>
                  <a:pt x="0" y="692727"/>
                </a:moveTo>
                <a:lnTo>
                  <a:pt x="0" y="0"/>
                </a:lnTo>
                <a:lnTo>
                  <a:pt x="581891" y="0"/>
                </a:lnTo>
                <a:lnTo>
                  <a:pt x="1177636" y="332509"/>
                </a:lnTo>
                <a:lnTo>
                  <a:pt x="1759527" y="692727"/>
                </a:lnTo>
                <a:lnTo>
                  <a:pt x="2286000" y="762000"/>
                </a:lnTo>
                <a:lnTo>
                  <a:pt x="3255818" y="789709"/>
                </a:lnTo>
                <a:lnTo>
                  <a:pt x="4045527" y="831273"/>
                </a:lnTo>
                <a:lnTo>
                  <a:pt x="4516582" y="748146"/>
                </a:lnTo>
                <a:lnTo>
                  <a:pt x="4779818" y="637310"/>
                </a:lnTo>
                <a:lnTo>
                  <a:pt x="4946073" y="554182"/>
                </a:lnTo>
                <a:lnTo>
                  <a:pt x="4890655" y="540328"/>
                </a:lnTo>
                <a:lnTo>
                  <a:pt x="4835236" y="1371600"/>
                </a:lnTo>
                <a:lnTo>
                  <a:pt x="4350327" y="1357746"/>
                </a:lnTo>
                <a:cubicBezTo>
                  <a:pt x="4177145" y="1320801"/>
                  <a:pt x="3916219" y="1101436"/>
                  <a:pt x="3796146" y="1149927"/>
                </a:cubicBezTo>
                <a:cubicBezTo>
                  <a:pt x="3676073" y="1198418"/>
                  <a:pt x="3858491" y="1565564"/>
                  <a:pt x="3629891" y="1648691"/>
                </a:cubicBezTo>
                <a:lnTo>
                  <a:pt x="2424546" y="1648691"/>
                </a:lnTo>
                <a:lnTo>
                  <a:pt x="1995055" y="1579418"/>
                </a:lnTo>
                <a:lnTo>
                  <a:pt x="1385455" y="914400"/>
                </a:lnTo>
                <a:lnTo>
                  <a:pt x="900546" y="678873"/>
                </a:lnTo>
                <a:lnTo>
                  <a:pt x="13855" y="637309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37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Ecart sur la </a:t>
            </a:r>
            <a:r>
              <a:rPr lang="fr-FR" dirty="0" err="1" smtClean="0"/>
              <a:t>piézo</a:t>
            </a:r>
            <a:r>
              <a:rPr lang="fr-FR" dirty="0" smtClean="0"/>
              <a:t>: a priori discontinu ?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16016" y="2924944"/>
            <a:ext cx="144016" cy="105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876800" y="2969344"/>
            <a:ext cx="1343132" cy="459656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10924" y="332098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  <p:sp>
        <p:nvSpPr>
          <p:cNvPr id="25" name="Forme libre 24"/>
          <p:cNvSpPr/>
          <p:nvPr/>
        </p:nvSpPr>
        <p:spPr>
          <a:xfrm>
            <a:off x="6386945" y="3338945"/>
            <a:ext cx="1925782" cy="238130"/>
          </a:xfrm>
          <a:custGeom>
            <a:avLst/>
            <a:gdLst>
              <a:gd name="connsiteX0" fmla="*/ 0 w 1925782"/>
              <a:gd name="connsiteY0" fmla="*/ 27710 h 238130"/>
              <a:gd name="connsiteX1" fmla="*/ 415637 w 1925782"/>
              <a:gd name="connsiteY1" fmla="*/ 193964 h 238130"/>
              <a:gd name="connsiteX2" fmla="*/ 1205346 w 1925782"/>
              <a:gd name="connsiteY2" fmla="*/ 235528 h 238130"/>
              <a:gd name="connsiteX3" fmla="*/ 1731819 w 1925782"/>
              <a:gd name="connsiteY3" fmla="*/ 207819 h 238130"/>
              <a:gd name="connsiteX4" fmla="*/ 1925782 w 1925782"/>
              <a:gd name="connsiteY4" fmla="*/ 0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82" h="238130">
                <a:moveTo>
                  <a:pt x="0" y="27710"/>
                </a:moveTo>
                <a:cubicBezTo>
                  <a:pt x="107373" y="93519"/>
                  <a:pt x="214746" y="159328"/>
                  <a:pt x="415637" y="193964"/>
                </a:cubicBezTo>
                <a:cubicBezTo>
                  <a:pt x="616528" y="228600"/>
                  <a:pt x="985982" y="233219"/>
                  <a:pt x="1205346" y="235528"/>
                </a:cubicBezTo>
                <a:cubicBezTo>
                  <a:pt x="1424710" y="237837"/>
                  <a:pt x="1611746" y="247074"/>
                  <a:pt x="1731819" y="207819"/>
                </a:cubicBezTo>
                <a:cubicBezTo>
                  <a:pt x="1851892" y="168564"/>
                  <a:pt x="1888837" y="84282"/>
                  <a:pt x="1925782" y="0"/>
                </a:cubicBezTo>
              </a:path>
            </a:pathLst>
          </a:cu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4835236" y="2743200"/>
            <a:ext cx="2549237" cy="264610"/>
          </a:xfrm>
          <a:custGeom>
            <a:avLst/>
            <a:gdLst>
              <a:gd name="connsiteX0" fmla="*/ 0 w 2549237"/>
              <a:gd name="connsiteY0" fmla="*/ 180109 h 264610"/>
              <a:gd name="connsiteX1" fmla="*/ 526473 w 2549237"/>
              <a:gd name="connsiteY1" fmla="*/ 221673 h 264610"/>
              <a:gd name="connsiteX2" fmla="*/ 1246909 w 2549237"/>
              <a:gd name="connsiteY2" fmla="*/ 235527 h 264610"/>
              <a:gd name="connsiteX3" fmla="*/ 1884219 w 2549237"/>
              <a:gd name="connsiteY3" fmla="*/ 249382 h 264610"/>
              <a:gd name="connsiteX4" fmla="*/ 2549237 w 2549237"/>
              <a:gd name="connsiteY4" fmla="*/ 0 h 264610"/>
              <a:gd name="connsiteX5" fmla="*/ 2549237 w 2549237"/>
              <a:gd name="connsiteY5" fmla="*/ 0 h 2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264610">
                <a:moveTo>
                  <a:pt x="0" y="180109"/>
                </a:moveTo>
                <a:cubicBezTo>
                  <a:pt x="159327" y="196273"/>
                  <a:pt x="318655" y="212437"/>
                  <a:pt x="526473" y="221673"/>
                </a:cubicBezTo>
                <a:cubicBezTo>
                  <a:pt x="734291" y="230909"/>
                  <a:pt x="1246909" y="235527"/>
                  <a:pt x="1246909" y="235527"/>
                </a:cubicBezTo>
                <a:cubicBezTo>
                  <a:pt x="1473200" y="240145"/>
                  <a:pt x="1667164" y="288637"/>
                  <a:pt x="1884219" y="249382"/>
                </a:cubicBezTo>
                <a:cubicBezTo>
                  <a:pt x="2101274" y="210128"/>
                  <a:pt x="2549237" y="0"/>
                  <a:pt x="2549237" y="0"/>
                </a:cubicBezTo>
                <a:lnTo>
                  <a:pt x="2549237" y="0"/>
                </a:lnTo>
              </a:path>
            </a:pathLst>
          </a:cu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337051" y="2703394"/>
            <a:ext cx="72008" cy="647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7497835" y="2747794"/>
            <a:ext cx="671566" cy="282507"/>
          </a:xfrm>
          <a:custGeom>
            <a:avLst/>
            <a:gdLst>
              <a:gd name="connsiteX0" fmla="*/ 0 w 1343132"/>
              <a:gd name="connsiteY0" fmla="*/ 0 h 459656"/>
              <a:gd name="connsiteX1" fmla="*/ 387927 w 1343132"/>
              <a:gd name="connsiteY1" fmla="*/ 152400 h 459656"/>
              <a:gd name="connsiteX2" fmla="*/ 720436 w 1343132"/>
              <a:gd name="connsiteY2" fmla="*/ 374073 h 459656"/>
              <a:gd name="connsiteX3" fmla="*/ 1288473 w 1343132"/>
              <a:gd name="connsiteY3" fmla="*/ 457200 h 459656"/>
              <a:gd name="connsiteX4" fmla="*/ 1288473 w 1343132"/>
              <a:gd name="connsiteY4" fmla="*/ 429491 h 4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132" h="459656">
                <a:moveTo>
                  <a:pt x="0" y="0"/>
                </a:moveTo>
                <a:cubicBezTo>
                  <a:pt x="133927" y="45027"/>
                  <a:pt x="267854" y="90055"/>
                  <a:pt x="387927" y="152400"/>
                </a:cubicBezTo>
                <a:cubicBezTo>
                  <a:pt x="508000" y="214745"/>
                  <a:pt x="570345" y="323273"/>
                  <a:pt x="720436" y="374073"/>
                </a:cubicBezTo>
                <a:cubicBezTo>
                  <a:pt x="870527" y="424873"/>
                  <a:pt x="1193800" y="447964"/>
                  <a:pt x="1288473" y="457200"/>
                </a:cubicBezTo>
                <a:cubicBezTo>
                  <a:pt x="1383146" y="466436"/>
                  <a:pt x="1335809" y="447963"/>
                  <a:pt x="1288473" y="429491"/>
                </a:cubicBezTo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22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1" y="1374849"/>
            <a:ext cx="7095842" cy="548315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75656" y="332656"/>
            <a:ext cx="427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Discontinuité faible, </a:t>
            </a:r>
            <a:r>
              <a:rPr lang="fr-FR" dirty="0" smtClean="0"/>
              <a:t>et pa</a:t>
            </a:r>
            <a:r>
              <a:rPr lang="fr-FR" dirty="0" smtClean="0"/>
              <a:t>s dans le bon sens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écart important….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06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88640"/>
            <a:ext cx="64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éléments de comparaison des chaînes </a:t>
            </a:r>
            <a:r>
              <a:rPr lang="fr-FR" dirty="0" err="1" smtClean="0"/>
              <a:t>Oper</a:t>
            </a:r>
            <a:r>
              <a:rPr lang="fr-FR" dirty="0" smtClean="0"/>
              <a:t> et </a:t>
            </a:r>
            <a:r>
              <a:rPr lang="fr-FR" dirty="0" err="1" smtClean="0"/>
              <a:t>Réanalyse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5"/>
            <a:ext cx="9144000" cy="64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188640"/>
            <a:ext cx="64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éléments de comparaison des chaînes </a:t>
            </a:r>
            <a:r>
              <a:rPr lang="fr-FR" dirty="0" err="1" smtClean="0"/>
              <a:t>Oper</a:t>
            </a:r>
            <a:r>
              <a:rPr lang="fr-FR" dirty="0" smtClean="0"/>
              <a:t> et </a:t>
            </a:r>
            <a:r>
              <a:rPr lang="fr-FR" dirty="0" err="1" smtClean="0"/>
              <a:t>Réanalyse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72"/>
            <a:ext cx="9144000" cy="64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87624" y="188640"/>
            <a:ext cx="64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éléments de comparaison des chaînes </a:t>
            </a:r>
            <a:r>
              <a:rPr lang="fr-FR" dirty="0" err="1" smtClean="0"/>
              <a:t>Oper</a:t>
            </a:r>
            <a:r>
              <a:rPr lang="fr-FR" dirty="0" smtClean="0"/>
              <a:t> et </a:t>
            </a:r>
            <a:r>
              <a:rPr lang="fr-FR" dirty="0" err="1" smtClean="0"/>
              <a:t>Réanalyse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50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3517" r="2087" b="5940"/>
          <a:stretch/>
        </p:blipFill>
        <p:spPr>
          <a:xfrm>
            <a:off x="872836" y="775855"/>
            <a:ext cx="7827819" cy="58466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87624" y="188640"/>
            <a:ext cx="64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éléments de comparaison des chaînes </a:t>
            </a:r>
            <a:r>
              <a:rPr lang="fr-FR" dirty="0" err="1" smtClean="0"/>
              <a:t>Oper</a:t>
            </a:r>
            <a:r>
              <a:rPr lang="fr-FR" dirty="0" smtClean="0"/>
              <a:t> et </a:t>
            </a:r>
            <a:r>
              <a:rPr lang="fr-FR" dirty="0" err="1" smtClean="0"/>
              <a:t>Réanalyse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80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0" y="150000"/>
            <a:ext cx="887505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87624" y="188640"/>
            <a:ext cx="645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éléments de comparaison des chaînes </a:t>
            </a:r>
            <a:r>
              <a:rPr lang="fr-FR" dirty="0" err="1" smtClean="0"/>
              <a:t>Oper</a:t>
            </a:r>
            <a:r>
              <a:rPr lang="fr-FR" dirty="0" smtClean="0"/>
              <a:t> et </a:t>
            </a:r>
            <a:r>
              <a:rPr lang="fr-FR" dirty="0" err="1" smtClean="0"/>
              <a:t>Réanalyse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80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13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initialisation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37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167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Suivi temps réel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64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907704" y="1844824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64288" y="551723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844824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Piézo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43808" y="1268760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Réalisation d’une </a:t>
            </a:r>
            <a:r>
              <a:rPr lang="fr-FR" dirty="0" err="1" smtClean="0"/>
              <a:t>réanalyse</a:t>
            </a:r>
            <a:r>
              <a:rPr lang="fr-FR" dirty="0" smtClean="0"/>
              <a:t> (avec 1 mois de délais)</a:t>
            </a: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>
            <a:off x="2521527" y="2849683"/>
            <a:ext cx="3588328" cy="1022009"/>
          </a:xfrm>
          <a:custGeom>
            <a:avLst/>
            <a:gdLst>
              <a:gd name="connsiteX0" fmla="*/ 0 w 3588328"/>
              <a:gd name="connsiteY0" fmla="*/ 4353 h 1022009"/>
              <a:gd name="connsiteX1" fmla="*/ 1163782 w 3588328"/>
              <a:gd name="connsiteY1" fmla="*/ 142899 h 1022009"/>
              <a:gd name="connsiteX2" fmla="*/ 2105891 w 3588328"/>
              <a:gd name="connsiteY2" fmla="*/ 946462 h 1022009"/>
              <a:gd name="connsiteX3" fmla="*/ 3588328 w 3588328"/>
              <a:gd name="connsiteY3" fmla="*/ 988026 h 1022009"/>
              <a:gd name="connsiteX4" fmla="*/ 3588328 w 3588328"/>
              <a:gd name="connsiteY4" fmla="*/ 988026 h 102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8328" h="1022009">
                <a:moveTo>
                  <a:pt x="0" y="4353"/>
                </a:moveTo>
                <a:cubicBezTo>
                  <a:pt x="406400" y="-4883"/>
                  <a:pt x="812800" y="-14119"/>
                  <a:pt x="1163782" y="142899"/>
                </a:cubicBezTo>
                <a:cubicBezTo>
                  <a:pt x="1514764" y="299917"/>
                  <a:pt x="1701800" y="805608"/>
                  <a:pt x="2105891" y="946462"/>
                </a:cubicBezTo>
                <a:cubicBezTo>
                  <a:pt x="2509982" y="1087317"/>
                  <a:pt x="3588328" y="988026"/>
                  <a:pt x="3588328" y="988026"/>
                </a:cubicBezTo>
                <a:lnTo>
                  <a:pt x="3588328" y="98802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1967346" y="2170255"/>
            <a:ext cx="2814884" cy="790095"/>
          </a:xfrm>
          <a:custGeom>
            <a:avLst/>
            <a:gdLst>
              <a:gd name="connsiteX0" fmla="*/ 0 w 2371539"/>
              <a:gd name="connsiteY0" fmla="*/ 696319 h 816487"/>
              <a:gd name="connsiteX1" fmla="*/ 443345 w 2371539"/>
              <a:gd name="connsiteY1" fmla="*/ 45155 h 816487"/>
              <a:gd name="connsiteX2" fmla="*/ 1371600 w 2371539"/>
              <a:gd name="connsiteY2" fmla="*/ 128282 h 816487"/>
              <a:gd name="connsiteX3" fmla="*/ 1787236 w 2371539"/>
              <a:gd name="connsiteY3" fmla="*/ 710173 h 816487"/>
              <a:gd name="connsiteX4" fmla="*/ 2299854 w 2371539"/>
              <a:gd name="connsiteY4" fmla="*/ 807155 h 816487"/>
              <a:gd name="connsiteX5" fmla="*/ 2355273 w 2371539"/>
              <a:gd name="connsiteY5" fmla="*/ 807155 h 816487"/>
              <a:gd name="connsiteX0" fmla="*/ 0 w 2814884"/>
              <a:gd name="connsiteY0" fmla="*/ 190372 h 781595"/>
              <a:gd name="connsiteX1" fmla="*/ 886690 w 2814884"/>
              <a:gd name="connsiteY1" fmla="*/ 10263 h 781595"/>
              <a:gd name="connsiteX2" fmla="*/ 1814945 w 2814884"/>
              <a:gd name="connsiteY2" fmla="*/ 93390 h 781595"/>
              <a:gd name="connsiteX3" fmla="*/ 2230581 w 2814884"/>
              <a:gd name="connsiteY3" fmla="*/ 675281 h 781595"/>
              <a:gd name="connsiteX4" fmla="*/ 2743199 w 2814884"/>
              <a:gd name="connsiteY4" fmla="*/ 772263 h 781595"/>
              <a:gd name="connsiteX5" fmla="*/ 2798618 w 2814884"/>
              <a:gd name="connsiteY5" fmla="*/ 772263 h 781595"/>
              <a:gd name="connsiteX0" fmla="*/ 0 w 2814884"/>
              <a:gd name="connsiteY0" fmla="*/ 198872 h 790095"/>
              <a:gd name="connsiteX1" fmla="*/ 886690 w 2814884"/>
              <a:gd name="connsiteY1" fmla="*/ 18763 h 790095"/>
              <a:gd name="connsiteX2" fmla="*/ 1454727 w 2814884"/>
              <a:gd name="connsiteY2" fmla="*/ 226581 h 790095"/>
              <a:gd name="connsiteX3" fmla="*/ 2230581 w 2814884"/>
              <a:gd name="connsiteY3" fmla="*/ 683781 h 790095"/>
              <a:gd name="connsiteX4" fmla="*/ 2743199 w 2814884"/>
              <a:gd name="connsiteY4" fmla="*/ 780763 h 790095"/>
              <a:gd name="connsiteX5" fmla="*/ 2798618 w 2814884"/>
              <a:gd name="connsiteY5" fmla="*/ 780763 h 7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84" h="790095">
                <a:moveTo>
                  <a:pt x="0" y="198872"/>
                </a:moveTo>
                <a:cubicBezTo>
                  <a:pt x="107372" y="-79374"/>
                  <a:pt x="644236" y="14145"/>
                  <a:pt x="886690" y="18763"/>
                </a:cubicBezTo>
                <a:cubicBezTo>
                  <a:pt x="1129144" y="23381"/>
                  <a:pt x="1230745" y="115745"/>
                  <a:pt x="1454727" y="226581"/>
                </a:cubicBezTo>
                <a:cubicBezTo>
                  <a:pt x="1678709" y="337417"/>
                  <a:pt x="2015836" y="591417"/>
                  <a:pt x="2230581" y="683781"/>
                </a:cubicBezTo>
                <a:cubicBezTo>
                  <a:pt x="2445326" y="776145"/>
                  <a:pt x="2648526" y="764599"/>
                  <a:pt x="2743199" y="780763"/>
                </a:cubicBezTo>
                <a:cubicBezTo>
                  <a:pt x="2837872" y="796927"/>
                  <a:pt x="2818245" y="788845"/>
                  <a:pt x="2798618" y="78076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907704" y="5013176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11760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95736" y="5229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T00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203848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987824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T0+10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09668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851920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T0+20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4816761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600737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T0+30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5680857" y="50131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464833" y="52292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T0+40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01540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247</Words>
  <Application>Microsoft Office PowerPoint</Application>
  <PresentationFormat>Affichage à l'écran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SISYPHE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habets</dc:creator>
  <cp:lastModifiedBy>habets</cp:lastModifiedBy>
  <cp:revision>19</cp:revision>
  <dcterms:created xsi:type="dcterms:W3CDTF">2015-01-28T14:58:06Z</dcterms:created>
  <dcterms:modified xsi:type="dcterms:W3CDTF">2015-02-02T13:17:36Z</dcterms:modified>
</cp:coreProperties>
</file>