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presProps.xml" Type="http://schemas.openxmlformats.org/officeDocument/2006/relationships/presProps" Id="rId2"/><Relationship Target="slides/slide7.xml" Type="http://schemas.openxmlformats.org/officeDocument/2006/relationships/slide" Id="rId12"/><Relationship Target="slides/slide8.xml" Type="http://schemas.openxmlformats.org/officeDocument/2006/relationships/slide" Id="rId13"/><Relationship Target="theme/theme1.xml" Type="http://schemas.openxmlformats.org/officeDocument/2006/relationships/theme" Id="rId1"/><Relationship Target="slideMasters/slideMaster1.xml" Type="http://schemas.openxmlformats.org/officeDocument/2006/relationships/slideMaster" Id="rId4"/><Relationship Target="slides/slide5.xml" Type="http://schemas.openxmlformats.org/officeDocument/2006/relationships/slide" Id="rId10"/><Relationship Target="tableStyles.xml" Type="http://schemas.openxmlformats.org/officeDocument/2006/relationships/tableStyles" Id="rId3"/><Relationship Target="slides/slide6.xml" Type="http://schemas.openxmlformats.org/officeDocument/2006/relationships/slide" Id="rId11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 txBox="1"/>
          <p:nvPr>
            <p:ph idx="2" type="hdr"/>
          </p:nvPr>
        </p:nvSpPr>
        <p:spPr>
          <a:xfrm>
            <a:off y="0" x="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/>
            </a:lvl1pPr>
            <a:lvl2pPr algn="l" rtl="0" marR="0" indent="0" marL="457200">
              <a:spcBef>
                <a:spcPts val="0"/>
              </a:spcBef>
              <a:spcAft>
                <a:spcPts val="0"/>
              </a:spcAft>
              <a:defRPr/>
            </a:lvl2pPr>
            <a:lvl3pPr algn="l" rtl="0" marR="0" indent="0" marL="914400">
              <a:spcBef>
                <a:spcPts val="0"/>
              </a:spcBef>
              <a:spcAft>
                <a:spcPts val="0"/>
              </a:spcAft>
              <a:defRPr/>
            </a:lvl3pPr>
            <a:lvl4pPr algn="l" rtl="0" marR="0" indent="0" marL="1371600">
              <a:spcBef>
                <a:spcPts val="0"/>
              </a:spcBef>
              <a:spcAft>
                <a:spcPts val="0"/>
              </a:spcAft>
              <a:defRPr/>
            </a:lvl4pPr>
            <a:lvl5pPr algn="l" rtl="0" marR="0" indent="0" marL="1828800">
              <a:spcBef>
                <a:spcPts val="0"/>
              </a:spcBef>
              <a:spcAft>
                <a:spcPts val="0"/>
              </a:spcAft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3" name="Shape 3"/>
          <p:cNvSpPr txBox="1"/>
          <p:nvPr>
            <p:ph idx="10" type="dt"/>
          </p:nvPr>
        </p:nvSpPr>
        <p:spPr>
          <a:xfrm>
            <a:off y="0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spcBef>
                <a:spcPts val="0"/>
              </a:spcBef>
              <a:spcAft>
                <a:spcPts val="0"/>
              </a:spcAft>
              <a:defRPr/>
            </a:lvl1pPr>
            <a:lvl2pPr algn="l" rtl="0" marR="0" indent="0" marL="457200">
              <a:spcBef>
                <a:spcPts val="0"/>
              </a:spcBef>
              <a:spcAft>
                <a:spcPts val="0"/>
              </a:spcAft>
              <a:defRPr/>
            </a:lvl2pPr>
            <a:lvl3pPr algn="l" rtl="0" marR="0" indent="0" marL="914400">
              <a:spcBef>
                <a:spcPts val="0"/>
              </a:spcBef>
              <a:spcAft>
                <a:spcPts val="0"/>
              </a:spcAft>
              <a:defRPr/>
            </a:lvl3pPr>
            <a:lvl4pPr algn="l" rtl="0" marR="0" indent="0" marL="1371600">
              <a:spcBef>
                <a:spcPts val="0"/>
              </a:spcBef>
              <a:spcAft>
                <a:spcPts val="0"/>
              </a:spcAft>
              <a:defRPr/>
            </a:lvl4pPr>
            <a:lvl5pPr algn="l" rtl="0" marR="0" indent="0" marL="1828800">
              <a:spcBef>
                <a:spcPts val="0"/>
              </a:spcBef>
              <a:spcAft>
                <a:spcPts val="0"/>
              </a:spcAft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4" name="Shape 4"/>
          <p:cNvSpPr/>
          <p:nvPr>
            <p:ph idx="3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5" name="Shape 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360"/>
              </a:spcBef>
              <a:spcAft>
                <a:spcPts val="0"/>
              </a:spcAft>
              <a:defRPr/>
            </a:lvl1pPr>
            <a:lvl2pPr algn="l" rtl="0" marR="0" indent="0" marL="457200">
              <a:spcBef>
                <a:spcPts val="360"/>
              </a:spcBef>
              <a:spcAft>
                <a:spcPts val="0"/>
              </a:spcAft>
              <a:defRPr/>
            </a:lvl2pPr>
            <a:lvl3pPr algn="l" rtl="0" marR="0" indent="0" marL="914400">
              <a:spcBef>
                <a:spcPts val="360"/>
              </a:spcBef>
              <a:spcAft>
                <a:spcPts val="0"/>
              </a:spcAft>
              <a:defRPr/>
            </a:lvl3pPr>
            <a:lvl4pPr algn="l" rtl="0" marR="0" indent="0" marL="1371600">
              <a:spcBef>
                <a:spcPts val="360"/>
              </a:spcBef>
              <a:spcAft>
                <a:spcPts val="0"/>
              </a:spcAft>
              <a:defRPr/>
            </a:lvl4pPr>
            <a:lvl5pPr algn="l" rtl="0" marR="0" indent="0" marL="1828800">
              <a:spcBef>
                <a:spcPts val="360"/>
              </a:spcBef>
              <a:spcAft>
                <a:spcPts val="0"/>
              </a:spcAft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6" name="Shape 6"/>
          <p:cNvSpPr txBox="1"/>
          <p:nvPr>
            <p:ph idx="11" type="ftr"/>
          </p:nvPr>
        </p:nvSpPr>
        <p:spPr>
          <a:xfrm>
            <a:off y="8685213" x="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/>
            </a:lvl1pPr>
            <a:lvl2pPr algn="l" rtl="0" marR="0" indent="0" marL="457200">
              <a:spcBef>
                <a:spcPts val="0"/>
              </a:spcBef>
              <a:spcAft>
                <a:spcPts val="0"/>
              </a:spcAft>
              <a:defRPr/>
            </a:lvl2pPr>
            <a:lvl3pPr algn="l" rtl="0" marR="0" indent="0" marL="914400">
              <a:spcBef>
                <a:spcPts val="0"/>
              </a:spcBef>
              <a:spcAft>
                <a:spcPts val="0"/>
              </a:spcAft>
              <a:defRPr/>
            </a:lvl3pPr>
            <a:lvl4pPr algn="l" rtl="0" marR="0" indent="0" marL="1371600">
              <a:spcBef>
                <a:spcPts val="0"/>
              </a:spcBef>
              <a:spcAft>
                <a:spcPts val="0"/>
              </a:spcAft>
              <a:defRPr/>
            </a:lvl4pPr>
            <a:lvl5pPr algn="l" rtl="0" marR="0" indent="0" marL="1828800">
              <a:spcBef>
                <a:spcPts val="0"/>
              </a:spcBef>
              <a:spcAft>
                <a:spcPts val="0"/>
              </a:spcAft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>
            <a:lvl1pPr algn="r" rtl="0" marR="0" indent="0" marL="0">
              <a:spcBef>
                <a:spcPts val="0"/>
              </a:spcBef>
              <a:spcAft>
                <a:spcPts val="0"/>
              </a:spcAft>
              <a:buNone/>
              <a:defRPr strike="noStrike" u="none" b="0" cap="none" baseline="0" sz="12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 indent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/>
              <a:t>‹#›</a:t>
            </a:fld>
          </a:p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2" name="Shape 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" name="Shape 3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" name="Shape 3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7" name="Shape 1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8" name="Shape 138"/>
          <p:cNvSpPr txBox="1"/>
          <p:nvPr>
            <p:ph idx="2" type="hdr"/>
          </p:nvPr>
        </p:nvSpPr>
        <p:spPr>
          <a:xfrm>
            <a:off y="0" x="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200" lang="fr-FR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Session H05 "Tracers in Hydrology", AGU Joint Assembly, Montreal 17/05/2004</a:t>
            </a:r>
          </a:p>
        </p:txBody>
      </p:sp>
      <p:sp>
        <p:nvSpPr>
          <p:cNvPr id="139" name="Shape 139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strike="noStrike" u="none" b="0" cap="none" baseline="0" sz="1200" lang="fr-FR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40" name="Shape 140"/>
          <p:cNvSpPr/>
          <p:nvPr>
            <p:ph idx="3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2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2" name="Shape 1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3" name="Shape 15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4" name="Shape 15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3" name="Shape 1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4" name="Shape 16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5" name="Shape 16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1" name="Shape 1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2" name="Shape 172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strike="noStrike" u="none" b="0" cap="none" baseline="0" sz="1200" lang="fr-FR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73" name="Shape 173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2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1" name="Shape 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" name="Shape 43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2" name="Shape 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" name="Shape 5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0" name="Shape 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1" name="Shape 7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2" name="Shape 7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6" name="Shape 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2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strike="noStrike" u="none" b="0" cap="none" baseline="0" sz="1200" lang="fr-FR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7" name="Shape 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8" name="Shape 88"/>
          <p:cNvSpPr txBox="1"/>
          <p:nvPr>
            <p:ph idx="2" type="hdr"/>
          </p:nvPr>
        </p:nvSpPr>
        <p:spPr>
          <a:xfrm>
            <a:off y="0" x="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200" lang="fr-FR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Session H05 "Tracers in Hydrology", AGU Joint Assembly, Montreal 17/05/2004</a:t>
            </a:r>
          </a:p>
        </p:txBody>
      </p:sp>
      <p:sp>
        <p:nvSpPr>
          <p:cNvPr id="89" name="Shape 89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strike="noStrike" u="none" b="0" cap="none" baseline="0" sz="1200" lang="fr-FR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90" name="Shape 90"/>
          <p:cNvSpPr/>
          <p:nvPr>
            <p:ph idx="3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2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8" name="Shape 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9" name="Shape 9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0" name="Shape 100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1" name="Shape 1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2" name="Shape 112"/>
          <p:cNvSpPr txBox="1"/>
          <p:nvPr>
            <p:ph idx="2" type="hdr"/>
          </p:nvPr>
        </p:nvSpPr>
        <p:spPr>
          <a:xfrm>
            <a:off y="0" x="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200" lang="fr-FR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Session H05 "Tracers in Hydrology", AGU Joint Assembly, Montreal 17/05/2004</a:t>
            </a:r>
          </a:p>
        </p:txBody>
      </p:sp>
      <p:sp>
        <p:nvSpPr>
          <p:cNvPr id="113" name="Shape 113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strike="noStrike" u="none" b="0" cap="none" baseline="0" sz="1200" lang="fr-FR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14" name="Shape 114"/>
          <p:cNvSpPr/>
          <p:nvPr>
            <p:ph idx="3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2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7" name="Shape 1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8" name="Shape 128"/>
          <p:cNvSpPr txBox="1"/>
          <p:nvPr>
            <p:ph idx="2" type="hdr"/>
          </p:nvPr>
        </p:nvSpPr>
        <p:spPr>
          <a:xfrm>
            <a:off y="0" x="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200" lang="fr-FR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Session H05 "Tracers in Hydrology", AGU Joint Assembly, Montreal 17/05/2004</a:t>
            </a:r>
          </a:p>
        </p:txBody>
      </p:sp>
      <p:sp>
        <p:nvSpPr>
          <p:cNvPr id="129" name="Shape 129"/>
          <p:cNvSpPr txBox="1"/>
          <p:nvPr>
            <p:ph idx="12" type="sldNum"/>
          </p:nvPr>
        </p:nvSpPr>
        <p:spPr>
          <a:xfrm>
            <a:off y="8685213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strike="noStrike" u="none" b="0" cap="none" baseline="0" sz="1200" lang="fr-FR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30" name="Shape 130"/>
          <p:cNvSpPr/>
          <p:nvPr>
            <p:ph idx="3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2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re et contenu">
    <p:spTree>
      <p:nvGrpSpPr>
        <p:cNvPr id="11" name="Shape 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" name="Shape 12"/>
          <p:cNvSpPr txBox="1"/>
          <p:nvPr>
            <p:ph idx="12" type="sldNum"/>
          </p:nvPr>
        </p:nvSpPr>
        <p:spPr>
          <a:xfrm>
            <a:off y="6245225" x="6553200"/>
            <a:ext cy="476249" cx="2133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>
            <a:lvl1pPr algn="r" rtl="0" marR="0" indent="0" marL="0">
              <a:spcBef>
                <a:spcPts val="0"/>
              </a:spcBef>
              <a:buNone/>
              <a:defRPr strike="noStrike" u="none" b="0" cap="none" baseline="0" sz="1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 indent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/>
              <a:t>‹#›</a:t>
            </a:fld>
          </a:p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y="6245225" x="3124200"/>
            <a:ext cy="47624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Vide">
    <p:spTree>
      <p:nvGrpSpPr>
        <p:cNvPr id="14" name="Shape 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" name="Shape 15"/>
          <p:cNvSpPr txBox="1"/>
          <p:nvPr>
            <p:ph idx="12" type="sldNum"/>
          </p:nvPr>
        </p:nvSpPr>
        <p:spPr>
          <a:xfrm>
            <a:off y="6245225" x="6553200"/>
            <a:ext cy="476249" cx="2133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>
            <a:lvl1pPr algn="r" rtl="0" marR="0" indent="0" marL="0">
              <a:spcBef>
                <a:spcPts val="0"/>
              </a:spcBef>
              <a:buNone/>
              <a:defRPr strike="noStrike" u="none" b="0" cap="none" baseline="0" sz="1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 indent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/>
              <a:t>‹#›</a:t>
            </a:fld>
          </a:p>
        </p:txBody>
      </p:sp>
      <p:sp>
        <p:nvSpPr>
          <p:cNvPr id="16" name="Shape 16"/>
          <p:cNvSpPr txBox="1"/>
          <p:nvPr>
            <p:ph idx="11" type="ftr"/>
          </p:nvPr>
        </p:nvSpPr>
        <p:spPr>
          <a:xfrm>
            <a:off y="6245225" x="3124200"/>
            <a:ext cy="47624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1_Titre et contenu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idx="12" type="sldNum"/>
          </p:nvPr>
        </p:nvSpPr>
        <p:spPr>
          <a:xfrm>
            <a:off y="6245225" x="6553200"/>
            <a:ext cy="476249" cx="2133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>
            <a:lvl1pPr algn="r" rtl="0" marR="0" indent="0" marL="0">
              <a:spcBef>
                <a:spcPts val="0"/>
              </a:spcBef>
              <a:buNone/>
              <a:defRPr strike="noStrike" u="none" b="0" cap="none" baseline="0" sz="1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 indent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/>
              <a:t>‹#›</a:t>
            </a:fld>
          </a:p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y="6245225" x="3124200"/>
            <a:ext cy="47624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Diapositive de titre">
    <p:spTree>
      <p:nvGrpSpPr>
        <p:cNvPr id="20" name="Shape 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" name="Shape 21"/>
          <p:cNvSpPr txBox="1"/>
          <p:nvPr>
            <p:ph idx="12" type="sldNum"/>
          </p:nvPr>
        </p:nvSpPr>
        <p:spPr>
          <a:xfrm>
            <a:off y="6245225" x="6553200"/>
            <a:ext cy="476249" cx="2133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>
            <a:lvl1pPr algn="r" rtl="0" marR="0" indent="0" marL="0">
              <a:spcBef>
                <a:spcPts val="0"/>
              </a:spcBef>
              <a:buNone/>
              <a:defRPr strike="noStrike" u="none" b="0" cap="none" baseline="0" sz="1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 indent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/>
              <a:t>‹#›</a:t>
            </a:fld>
          </a:p>
        </p:txBody>
      </p:sp>
      <p:sp>
        <p:nvSpPr>
          <p:cNvPr id="22" name="Shape 22"/>
          <p:cNvSpPr txBox="1"/>
          <p:nvPr>
            <p:ph idx="11" type="ftr"/>
          </p:nvPr>
        </p:nvSpPr>
        <p:spPr>
          <a:xfrm>
            <a:off y="6245225" x="3124200"/>
            <a:ext cy="47624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ontenu">
    <p:spTree>
      <p:nvGrpSpPr>
        <p:cNvPr id="23" name="Shape 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" name="Shape 24"/>
          <p:cNvSpPr txBox="1"/>
          <p:nvPr>
            <p:ph idx="12" type="sldNum"/>
          </p:nvPr>
        </p:nvSpPr>
        <p:spPr>
          <a:xfrm>
            <a:off y="6245225" x="6553200"/>
            <a:ext cy="476249" cx="2133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>
            <a:lvl1pPr algn="r" rtl="0" marR="0" indent="0" marL="0">
              <a:spcBef>
                <a:spcPts val="0"/>
              </a:spcBef>
              <a:buNone/>
              <a:defRPr strike="noStrike" u="none" b="0" cap="none" baseline="0" sz="1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 indent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/>
              <a:t>‹#›</a:t>
            </a:fld>
          </a:p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y="6245225" x="3124200"/>
            <a:ext cy="47624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theme/theme2.xml" Type="http://schemas.openxmlformats.org/officeDocument/2006/relationships/theme" Id="rId6"/><Relationship Target="../slideLayouts/slideLayout5.xml" Type="http://schemas.openxmlformats.org/officeDocument/2006/relationships/slideLayout" Id="rId5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8F8F8"/>
        </a:solidFill>
      </p:bgPr>
    </p:bg>
    <p:spTree>
      <p:nvGrpSpPr>
        <p:cNvPr id="8" name="Shape 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" name="Shape 9"/>
          <p:cNvSpPr txBox="1"/>
          <p:nvPr>
            <p:ph idx="12" type="sldNum"/>
          </p:nvPr>
        </p:nvSpPr>
        <p:spPr>
          <a:xfrm>
            <a:off y="6245225" x="6553200"/>
            <a:ext cy="476249" cx="2133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>
            <a:lvl1pPr algn="r" rtl="0" marR="0" indent="0" marL="0">
              <a:spcBef>
                <a:spcPts val="0"/>
              </a:spcBef>
              <a:buNone/>
              <a:defRPr strike="noStrike" u="none" b="0" cap="none" baseline="0" sz="1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 indent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/>
              <a:t>‹#›</a:t>
            </a:fld>
          </a:p>
        </p:txBody>
      </p:sp>
      <p:sp>
        <p:nvSpPr>
          <p:cNvPr id="10" name="Shape 10"/>
          <p:cNvSpPr txBox="1"/>
          <p:nvPr>
            <p:ph idx="11" type="ftr"/>
          </p:nvPr>
        </p:nvSpPr>
        <p:spPr>
          <a:xfrm>
            <a:off y="6245225" x="3124200"/>
            <a:ext cy="47624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dt="0" ftr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18.png" Type="http://schemas.openxmlformats.org/officeDocument/2006/relationships/image" Id="rId4"/><Relationship Target="../media/image15.pn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22.pn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3.xml" Type="http://schemas.openxmlformats.org/officeDocument/2006/relationships/slideLayout" Id="rId1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17.jp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pn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6.pn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09.pn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00.pn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2.jpg" Type="http://schemas.openxmlformats.org/officeDocument/2006/relationships/image" Id="rId4"/><Relationship Target="../media/image10.png" Type="http://schemas.openxmlformats.org/officeDocument/2006/relationships/image" Id="rId3"/><Relationship Target="../media/image03.png" Type="http://schemas.openxmlformats.org/officeDocument/2006/relationships/image" Id="rId5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1.png" Type="http://schemas.openxmlformats.org/officeDocument/2006/relationships/image" Id="rId4"/><Relationship Target="../media/image08.pn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23.png" Type="http://schemas.openxmlformats.org/officeDocument/2006/relationships/image" Id="rId10"/><Relationship Target="../media/image11.png" Type="http://schemas.openxmlformats.org/officeDocument/2006/relationships/image" Id="rId4"/><Relationship Target="../media/image07.png" Type="http://schemas.openxmlformats.org/officeDocument/2006/relationships/image" Id="rId3"/><Relationship Target="../media/image21.png" Type="http://schemas.openxmlformats.org/officeDocument/2006/relationships/image" Id="rId9"/><Relationship Target="../media/image12.png" Type="http://schemas.openxmlformats.org/officeDocument/2006/relationships/image" Id="rId6"/><Relationship Target="../media/image05.png" Type="http://schemas.openxmlformats.org/officeDocument/2006/relationships/image" Id="rId5"/><Relationship Target="../media/image13.png" Type="http://schemas.openxmlformats.org/officeDocument/2006/relationships/image" Id="rId8"/><Relationship Target="../media/image16.png" Type="http://schemas.openxmlformats.org/officeDocument/2006/relationships/image" Id="rId7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20.png" Type="http://schemas.openxmlformats.org/officeDocument/2006/relationships/image" Id="rId4"/><Relationship Target="../media/image19.png" Type="http://schemas.openxmlformats.org/officeDocument/2006/relationships/image" Id="rId3"/><Relationship Target="../media/image14.png" Type="http://schemas.openxmlformats.org/officeDocument/2006/relationships/image" Id="rId5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" name="Shape 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" name="Shape 27"/>
          <p:cNvSpPr txBox="1"/>
          <p:nvPr/>
        </p:nvSpPr>
        <p:spPr>
          <a:xfrm>
            <a:off y="304800" x="914400"/>
            <a:ext cy="1169551" cx="7239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2000" lang="fr-FR" i="0">
                <a:solidFill>
                  <a:srgbClr val="003399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Contribution du LHyGeS</a:t>
            </a:r>
          </a:p>
          <a:p>
            <a:pPr algn="ctr" rtl="0" lvl="0" marR="0" indent="0" marL="0">
              <a:spcBef>
                <a:spcPts val="100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2000" lang="fr-FR" i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Evaluation des conditions initiales par assimilation de données</a:t>
            </a:r>
          </a:p>
        </p:txBody>
      </p:sp>
      <p:sp>
        <p:nvSpPr>
          <p:cNvPr id="28" name="Shape 28"/>
          <p:cNvSpPr txBox="1"/>
          <p:nvPr/>
        </p:nvSpPr>
        <p:spPr>
          <a:xfrm>
            <a:off y="4454435" x="952500"/>
            <a:ext cy="1200329" cx="7061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1800" lang="fr-FR" i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Procéder en deux étapes</a:t>
            </a:r>
          </a:p>
          <a:p>
            <a:pPr algn="l" rtl="0" lvl="0" marR="0" indent="0" marL="0">
              <a:spcBef>
                <a:spcPts val="90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800" lang="fr-FR" i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1. Calage du modèle sur des chroniques.</a:t>
            </a:r>
          </a:p>
          <a:p>
            <a:pPr algn="l" rtl="0" lvl="0" marR="0" indent="0" marL="0">
              <a:spcBef>
                <a:spcPts val="90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800" lang="fr-FR" i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2. Evaluation des conditions initiales à l’aide du modèle calé.</a:t>
            </a:r>
          </a:p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y="6245225" x="6553200"/>
            <a:ext cy="476249" cx="2133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strike="noStrike" u="none" b="0" cap="none" baseline="0" sz="1400" lang="fr-FR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0" name="Shape 30"/>
          <p:cNvSpPr txBox="1"/>
          <p:nvPr/>
        </p:nvSpPr>
        <p:spPr>
          <a:xfrm>
            <a:off y="2658050" x="876300"/>
            <a:ext cy="1477328" cx="7162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1800" lang="fr-FR" i="0">
                <a:solidFill>
                  <a:srgbClr val="003399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Intérêt:      </a:t>
            </a:r>
          </a:p>
          <a:p>
            <a:pPr algn="l" rtl="0" lvl="0" marR="0" indent="0" marL="0">
              <a:spcBef>
                <a:spcPts val="90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800" lang="fr-FR" i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Modélisation/prévision des évènements à temps caractéristiques courts. </a:t>
            </a:r>
          </a:p>
          <a:p>
            <a:pPr algn="l" rtl="0" lvl="0" marR="0" indent="0" marL="0">
              <a:spcBef>
                <a:spcPts val="90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800" lang="fr-FR" i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Ex: Echanges nappe-rivière lors d’une crue.</a:t>
            </a:r>
          </a:p>
        </p:txBody>
      </p:sp>
      <p:sp>
        <p:nvSpPr>
          <p:cNvPr id="31" name="Shape 31"/>
          <p:cNvSpPr txBox="1"/>
          <p:nvPr/>
        </p:nvSpPr>
        <p:spPr>
          <a:xfrm>
            <a:off y="1474350" x="838200"/>
            <a:ext cy="1061828" cx="7162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1800" lang="fr-FR" i="0">
                <a:solidFill>
                  <a:srgbClr val="003399"/>
                </a:solidFill>
                <a:latin typeface="Comic Sans MS"/>
                <a:ea typeface="Comic Sans MS"/>
                <a:cs typeface="Comic Sans MS"/>
                <a:sym typeface="Comic Sans MS"/>
              </a:rPr>
              <a:t>Objectif:      </a:t>
            </a:r>
          </a:p>
          <a:p>
            <a:pPr algn="l" rtl="0" lvl="0" marR="0" indent="0" marL="0">
              <a:spcBef>
                <a:spcPts val="90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800" lang="fr-FR" i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Faire une modélisation/prévision à partir de conditions initiales calées sur des observations.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3" name="Shape 133"/>
          <p:cNvSpPr/>
          <p:nvPr/>
        </p:nvSpPr>
        <p:spPr>
          <a:xfrm>
            <a:off y="335437" x="2133600"/>
            <a:ext cy="369332" cx="647626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800" lang="fr-FR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Chroniques des valeurs moyennes et des incertitudes.</a:t>
            </a:r>
          </a:p>
        </p:txBody>
      </p:sp>
      <p:pic>
        <p:nvPicPr>
          <p:cNvPr id="134" name="Shape 134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838200" x="457200"/>
            <a:ext cy="3200399" cx="4568935"/>
          </a:xfrm>
          <a:prstGeom prst="rect">
            <a:avLst/>
          </a:prstGeom>
          <a:solidFill>
            <a:srgbClr val="FFFFFF"/>
          </a:solidFill>
          <a:ln w="9525" cap="flat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pic>
      <p:pic>
        <p:nvPicPr>
          <p:cNvPr id="135" name="Shape 135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2971800" x="3581400"/>
            <a:ext cy="3019770" cx="4360751"/>
          </a:xfrm>
          <a:prstGeom prst="rect">
            <a:avLst/>
          </a:prstGeom>
          <a:solidFill>
            <a:srgbClr val="FFFFFF"/>
          </a:solidFill>
          <a:ln w="9525" cap="flat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pic>
      <p:sp>
        <p:nvSpPr>
          <p:cNvPr id="136" name="Shape 136"/>
          <p:cNvSpPr txBox="1"/>
          <p:nvPr>
            <p:ph idx="12" type="sldNum"/>
          </p:nvPr>
        </p:nvSpPr>
        <p:spPr>
          <a:xfrm>
            <a:off y="6245225" x="6553200"/>
            <a:ext cy="476249" cx="2133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strike="noStrike" u="none" b="0" cap="none" baseline="0" sz="1400" lang="fr-FR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2" name="Shape 1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3" name="Shape 143"/>
          <p:cNvSpPr txBox="1"/>
          <p:nvPr/>
        </p:nvSpPr>
        <p:spPr>
          <a:xfrm>
            <a:off y="549275" x="431800"/>
            <a:ext cy="396874" cx="72009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2000" lang="fr-FR" i="0">
                <a:solidFill>
                  <a:srgbClr val="003399"/>
                </a:solidFill>
                <a:latin typeface="Comic Sans MS"/>
                <a:ea typeface="Comic Sans MS"/>
                <a:cs typeface="Comic Sans MS"/>
                <a:sym typeface="Comic Sans MS"/>
              </a:rPr>
              <a:t>Evaluation des conditions initiales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y="1089025" x="1152524"/>
            <a:ext cy="923329" cx="761047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mic Sans MS"/>
              <a:buAutoNum type="arabicPeriod"/>
            </a:pPr>
            <a:r>
              <a:rPr strike="noStrike" u="none" b="0" cap="none" baseline="0" sz="1800" lang="fr-FR" i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Disposer d’un ensemble de calages du modèle obtenu à partir d’un jeu de données.</a:t>
            </a:r>
          </a:p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5" name="Shape 145"/>
          <p:cNvSpPr txBox="1"/>
          <p:nvPr/>
        </p:nvSpPr>
        <p:spPr>
          <a:xfrm>
            <a:off y="1868268" x="1149412"/>
            <a:ext cy="646331" cx="9366187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800" lang="fr-FR" i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2. Disposer d’observations au temps dit initial.</a:t>
            </a:r>
          </a:p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6" name="Shape 146"/>
          <p:cNvSpPr txBox="1"/>
          <p:nvPr/>
        </p:nvSpPr>
        <p:spPr>
          <a:xfrm>
            <a:off y="4050267" x="1152525"/>
            <a:ext cy="369332" cx="774064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800" lang="fr-FR" i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4. Utiliser l’état adjoint déjà connu (cf. procédure de calage). </a:t>
            </a:r>
          </a:p>
        </p:txBody>
      </p:sp>
      <p:sp>
        <p:nvSpPr>
          <p:cNvPr id="147" name="Shape 147"/>
          <p:cNvSpPr txBox="1"/>
          <p:nvPr>
            <p:ph idx="12" type="sldNum"/>
          </p:nvPr>
        </p:nvSpPr>
        <p:spPr>
          <a:xfrm>
            <a:off y="6245225" x="6553200"/>
            <a:ext cy="476249" cx="2133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strike="noStrike" u="none" b="0" cap="none" baseline="0" sz="1400" lang="fr-FR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grpSp>
        <p:nvGrpSpPr>
          <p:cNvPr id="148" name="Shape 148"/>
          <p:cNvGrpSpPr/>
          <p:nvPr/>
        </p:nvGrpSpPr>
        <p:grpSpPr>
          <a:xfrm>
            <a:off y="2486025" x="1152525"/>
            <a:ext cy="1095375" cx="7740649"/>
            <a:chOff y="2251075" x="1152525"/>
            <a:chExt cy="1095375" cx="7740649"/>
          </a:xfrm>
        </p:grpSpPr>
        <p:sp>
          <p:nvSpPr>
            <p:cNvPr id="149" name="Shape 149"/>
            <p:cNvSpPr txBox="1"/>
            <p:nvPr/>
          </p:nvSpPr>
          <p:spPr>
            <a:xfrm>
              <a:off y="2251075" x="1152525"/>
              <a:ext cy="923329" cx="7740649"/>
            </a:xfrm>
            <a:prstGeom prst="rect">
              <a:avLst/>
            </a:prstGeom>
            <a:noFill/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 algn="l" rtl="0" lvl="0" marR="0" indent="0" mar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strike="noStrike" u="none" b="0" cap="none" baseline="0" sz="1800" lang="fr-FR" i="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3. Trouver les conditions initiales minimisant</a:t>
              </a:r>
            </a:p>
            <a:p>
              <a:pPr algn="l" rtl="0" lvl="0" marR="0" indent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algn="l" rtl="0" lvl="0" marR="0" indent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pic>
          <p:nvPicPr>
            <p:cNvPr id="150" name="Shape 150"/>
            <p:cNvPicPr preferRelativeResize="0"/>
            <p:nvPr/>
          </p:nvPicPr>
          <p:blipFill rotWithShape="1">
            <a:blip r:embed="rId3">
              <a:alphaModFix/>
            </a:blip>
            <a:srcRect t="0" b="0" r="0" l="0"/>
            <a:stretch/>
          </p:blipFill>
          <p:spPr>
            <a:xfrm>
              <a:off y="2514600" x="1600200"/>
              <a:ext cy="831850" cx="295433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1" name="Shape 151"/>
          <p:cNvSpPr txBox="1"/>
          <p:nvPr/>
        </p:nvSpPr>
        <p:spPr>
          <a:xfrm>
            <a:off y="4800600" x="1149412"/>
            <a:ext cy="369332" cx="774064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1800" lang="fr-FR" i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ATTENTION</a:t>
            </a:r>
            <a:r>
              <a:rPr strike="noStrike" u="none" b="0" cap="none" baseline="0" sz="1800" lang="fr-FR" i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: n est le nombre de mailles/noeuds du modèle .....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6" name="Shape 156"/>
          <p:cNvSpPr txBox="1"/>
          <p:nvPr/>
        </p:nvSpPr>
        <p:spPr>
          <a:xfrm>
            <a:off y="549275" x="431800"/>
            <a:ext cy="707886" cx="72009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2000" lang="fr-FR" i="0">
                <a:solidFill>
                  <a:srgbClr val="003399"/>
                </a:solidFill>
                <a:latin typeface="Comic Sans MS"/>
                <a:ea typeface="Comic Sans MS"/>
                <a:cs typeface="Comic Sans MS"/>
                <a:sym typeface="Comic Sans MS"/>
              </a:rPr>
              <a:t>Evaluation des conditions initiales (idée d’une alternative....)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y="1438870" x="1152524"/>
            <a:ext cy="923329" cx="761047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mic Sans MS"/>
              <a:buAutoNum type="arabicPeriod"/>
            </a:pPr>
            <a:r>
              <a:rPr strike="noStrike" u="none" b="0" cap="none" baseline="0" sz="1800" lang="fr-FR" i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Disposer d’un ensemble de calages du modèle obtenu à partir d’un jeu de données.</a:t>
            </a:r>
          </a:p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8" name="Shape 158"/>
          <p:cNvSpPr txBox="1"/>
          <p:nvPr/>
        </p:nvSpPr>
        <p:spPr>
          <a:xfrm>
            <a:off y="2221467" x="1149412"/>
            <a:ext cy="369332" cx="669918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800" lang="fr-FR" i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2. Disposer d’observations au temps dit initial.</a:t>
            </a:r>
          </a:p>
        </p:txBody>
      </p:sp>
      <p:sp>
        <p:nvSpPr>
          <p:cNvPr id="159" name="Shape 159"/>
          <p:cNvSpPr txBox="1"/>
          <p:nvPr/>
        </p:nvSpPr>
        <p:spPr>
          <a:xfrm>
            <a:off y="4050267" x="1152525"/>
            <a:ext cy="369332" cx="774064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800" lang="fr-FR" i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4. Corriger la surface piezométrique. </a:t>
            </a:r>
          </a:p>
        </p:txBody>
      </p:sp>
      <p:sp>
        <p:nvSpPr>
          <p:cNvPr id="160" name="Shape 160"/>
          <p:cNvSpPr txBox="1"/>
          <p:nvPr>
            <p:ph idx="12" type="sldNum"/>
          </p:nvPr>
        </p:nvSpPr>
        <p:spPr>
          <a:xfrm>
            <a:off y="6245225" x="6553200"/>
            <a:ext cy="476249" cx="2133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strike="noStrike" u="none" b="0" cap="none" baseline="0" sz="1400" lang="fr-FR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61" name="Shape 161"/>
          <p:cNvSpPr txBox="1"/>
          <p:nvPr/>
        </p:nvSpPr>
        <p:spPr>
          <a:xfrm>
            <a:off y="2886669" x="1152525"/>
            <a:ext cy="923329" cx="774064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800" lang="fr-FR" i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3. Propager les écarts modèle-observation initiale sur tout le domaine par une simulation en considérant ces écarts comme des variables et en imposant les écarts aux noeuds/mailles concernés.</a:t>
            </a:r>
          </a:p>
        </p:txBody>
      </p:sp>
      <p:sp>
        <p:nvSpPr>
          <p:cNvPr id="162" name="Shape 162"/>
          <p:cNvSpPr txBox="1"/>
          <p:nvPr/>
        </p:nvSpPr>
        <p:spPr>
          <a:xfrm>
            <a:off y="4800600" x="1149412"/>
            <a:ext cy="369332" cx="774064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1800" lang="fr-FR" i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ATTENTION </a:t>
            </a:r>
            <a:r>
              <a:rPr strike="noStrike" u="none" b="0" cap="none" baseline="0" sz="1800" lang="fr-FR" i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: c’est tout neuf à ma connaissance .....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6" name="Shape 1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7" name="Shape 167"/>
          <p:cNvSpPr txBox="1"/>
          <p:nvPr>
            <p:ph idx="12" type="sldNum"/>
          </p:nvPr>
        </p:nvSpPr>
        <p:spPr>
          <a:xfrm>
            <a:off y="6245225" x="6553200"/>
            <a:ext cy="476249" cx="2133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strike="noStrike" u="none" b="0" cap="none" baseline="0" sz="1400" lang="fr-FR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pic>
        <p:nvPicPr>
          <p:cNvPr id="168" name="Shape 168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692150" x="3563937"/>
            <a:ext cy="5400675" cx="4113211"/>
          </a:xfrm>
          <a:prstGeom prst="rect">
            <a:avLst/>
          </a:prstGeom>
          <a:noFill/>
          <a:ln w="9525" cap="flat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</p:pic>
      <p:sp>
        <p:nvSpPr>
          <p:cNvPr id="169" name="Shape 169"/>
          <p:cNvSpPr txBox="1"/>
          <p:nvPr/>
        </p:nvSpPr>
        <p:spPr>
          <a:xfrm>
            <a:off y="620712" x="611187"/>
            <a:ext cy="457200" cx="792003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2400" lang="fr-FR" i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Ne jamais oublier …</a:t>
            </a:r>
          </a:p>
        </p:txBody>
      </p:sp>
      <p:sp>
        <p:nvSpPr>
          <p:cNvPr id="170" name="Shape 170"/>
          <p:cNvSpPr/>
          <p:nvPr/>
        </p:nvSpPr>
        <p:spPr>
          <a:xfrm>
            <a:off y="0" x="3076575"/>
            <a:ext cy="336549" cx="2827337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-457200" marL="45720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600" lang="fr-FR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Definition of inverse methods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" name="Shape 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" name="Shape 36"/>
          <p:cNvSpPr/>
          <p:nvPr/>
        </p:nvSpPr>
        <p:spPr>
          <a:xfrm>
            <a:off y="1290637" x="1871663"/>
            <a:ext cy="369332" cx="9144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" name="Shape 37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219200" x="2438400"/>
            <a:ext cy="4925495" cx="621994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38" name="Shape 38"/>
          <p:cNvSpPr txBox="1"/>
          <p:nvPr/>
        </p:nvSpPr>
        <p:spPr>
          <a:xfrm>
            <a:off y="1290696" x="381000"/>
            <a:ext cy="2308323" cx="1923924"/>
          </a:xfrm>
          <a:prstGeom prst="rect">
            <a:avLst/>
          </a:prstGeom>
          <a:noFill/>
          <a:ln w="9525" cap="flat">
            <a:solidFill>
              <a:srgbClr val="FF00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600" lang="fr-FR" i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Modèle de nappe</a:t>
            </a:r>
          </a:p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600" lang="fr-FR" i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classique</a:t>
            </a:r>
          </a:p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600" i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600" lang="fr-FR" i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Modèle rivière </a:t>
            </a:r>
          </a:p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600" lang="fr-FR" i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de type </a:t>
            </a:r>
          </a:p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600" lang="fr-FR" i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Muskingum</a:t>
            </a:r>
          </a:p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600" i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600" lang="fr-FR" i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Modèle d’échange </a:t>
            </a:r>
          </a:p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600" lang="fr-FR" i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standard</a:t>
            </a:r>
          </a:p>
        </p:txBody>
      </p:sp>
      <p:sp>
        <p:nvSpPr>
          <p:cNvPr id="39" name="Shape 39"/>
          <p:cNvSpPr txBox="1"/>
          <p:nvPr/>
        </p:nvSpPr>
        <p:spPr>
          <a:xfrm>
            <a:off y="476518" x="609600"/>
            <a:ext cy="461664" cx="312617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2400" lang="fr-FR" i="0">
                <a:solidFill>
                  <a:srgbClr val="003399"/>
                </a:solidFill>
                <a:latin typeface="Comic Sans MS"/>
                <a:ea typeface="Comic Sans MS"/>
                <a:cs typeface="Comic Sans MS"/>
                <a:sym typeface="Comic Sans MS"/>
              </a:rPr>
              <a:t>L’outil de simulation</a:t>
            </a:r>
          </a:p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y="6245225" x="6553200"/>
            <a:ext cy="476249" cx="2133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strike="noStrike" u="none" b="0" cap="none" baseline="0" sz="1400" lang="fr-FR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" name="Shape 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" name="Shape 45"/>
          <p:cNvSpPr txBox="1"/>
          <p:nvPr/>
        </p:nvSpPr>
        <p:spPr>
          <a:xfrm>
            <a:off y="915887" x="254000"/>
            <a:ext cy="707886" cx="7162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2000" lang="fr-FR" i="0">
                <a:solidFill>
                  <a:srgbClr val="003399"/>
                </a:solidFill>
                <a:latin typeface="Comic Sans MS"/>
                <a:ea typeface="Comic Sans MS"/>
                <a:cs typeface="Comic Sans MS"/>
                <a:sym typeface="Comic Sans MS"/>
              </a:rPr>
              <a:t>Trouver les paramètres tels que les variables calculées soient le plus proche possible des variables observées.</a:t>
            </a:r>
          </a:p>
        </p:txBody>
      </p:sp>
      <p:sp>
        <p:nvSpPr>
          <p:cNvPr id="46" name="Shape 46"/>
          <p:cNvSpPr txBox="1"/>
          <p:nvPr/>
        </p:nvSpPr>
        <p:spPr>
          <a:xfrm>
            <a:off y="2853718" x="381000"/>
            <a:ext cy="1200329" cx="8001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1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800" lang="fr-FR" i="0">
                <a:solidFill>
                  <a:srgbClr val="003399"/>
                </a:solidFill>
                <a:latin typeface="Comic Sans MS"/>
                <a:ea typeface="Comic Sans MS"/>
                <a:cs typeface="Comic Sans MS"/>
                <a:sym typeface="Comic Sans MS"/>
              </a:rPr>
              <a:t>Minimisation par état adjoint</a:t>
            </a:r>
          </a:p>
          <a:p>
            <a:pPr algn="l" rtl="0" lvl="1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800" lang="fr-FR" i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	Permet de caler plusieurs milliers de paramètres dans un temps de calcul ‘raisonnable’.</a:t>
            </a:r>
          </a:p>
          <a:p>
            <a:pPr algn="l" rtl="0" lvl="1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800" lang="fr-FR" i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</a:p>
        </p:txBody>
      </p:sp>
      <p:sp>
        <p:nvSpPr>
          <p:cNvPr id="47" name="Shape 47"/>
          <p:cNvSpPr txBox="1"/>
          <p:nvPr/>
        </p:nvSpPr>
        <p:spPr>
          <a:xfrm>
            <a:off y="76200" x="228600"/>
            <a:ext cy="461664" cx="8763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2400" lang="fr-FR" i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Calage du modèle par approche inverse</a:t>
            </a:r>
          </a:p>
        </p:txBody>
      </p:sp>
      <p:sp>
        <p:nvSpPr>
          <p:cNvPr id="48" name="Shape 48"/>
          <p:cNvSpPr/>
          <p:nvPr/>
        </p:nvSpPr>
        <p:spPr>
          <a:xfrm>
            <a:off y="4154269" x="381000"/>
            <a:ext cy="923329" cx="771717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1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800" lang="fr-FR" i="0">
                <a:solidFill>
                  <a:srgbClr val="003399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Paramétrisation multi-échelle et adaptative</a:t>
            </a:r>
          </a:p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800" lang="fr-FR" i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	Aucun a priori sur la distribution des paramètres.</a:t>
            </a:r>
          </a:p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800" lang="fr-FR" i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	Le niveau de calage est fonction des informations disponibles.</a:t>
            </a:r>
          </a:p>
        </p:txBody>
      </p:sp>
      <p:sp>
        <p:nvSpPr>
          <p:cNvPr id="49" name="Shape 49"/>
          <p:cNvSpPr/>
          <p:nvPr/>
        </p:nvSpPr>
        <p:spPr>
          <a:xfrm>
            <a:off y="5365064" x="393700"/>
            <a:ext cy="923329" cx="586891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800" lang="fr-FR" i="0">
                <a:solidFill>
                  <a:srgbClr val="003399"/>
                </a:solidFill>
                <a:latin typeface="Comic Sans MS"/>
                <a:ea typeface="Comic Sans MS"/>
                <a:cs typeface="Comic Sans MS"/>
                <a:sym typeface="Comic Sans MS"/>
              </a:rPr>
              <a:t>Recherche d’un ensemble de solutions possibles</a:t>
            </a:r>
          </a:p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800" lang="fr-FR" i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Le problème n’a pas de solution unique.</a:t>
            </a:r>
          </a:p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800" lang="fr-FR" i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	Faire des prévisions avec leurs incertitudes.</a:t>
            </a:r>
          </a:p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y="6245225" x="6553200"/>
            <a:ext cy="476249" cx="2133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strike="noStrike" u="none" b="0" cap="none" baseline="0" sz="1400" lang="fr-FR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pic>
        <p:nvPicPr>
          <p:cNvPr id="51" name="Shape 51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828800" x="342900"/>
            <a:ext cy="888972" cx="845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" name="Shape 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6" name="Shape 56"/>
          <p:cNvSpPr txBox="1"/>
          <p:nvPr>
            <p:ph idx="12" type="sldNum"/>
          </p:nvPr>
        </p:nvSpPr>
        <p:spPr>
          <a:xfrm>
            <a:off y="6248400" x="6523037"/>
            <a:ext cy="476249" cx="2133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strike="noStrike" u="none" b="0" cap="none" baseline="0" sz="1400" lang="fr-FR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grpSp>
        <p:nvGrpSpPr>
          <p:cNvPr id="57" name="Shape 57"/>
          <p:cNvGrpSpPr/>
          <p:nvPr/>
        </p:nvGrpSpPr>
        <p:grpSpPr>
          <a:xfrm>
            <a:off y="641499" x="335173"/>
            <a:ext cy="4708524" cx="4998826"/>
            <a:chOff y="689356" x="283367"/>
            <a:chExt cy="4708524" cx="4998826"/>
          </a:xfrm>
        </p:grpSpPr>
        <p:pic>
          <p:nvPicPr>
            <p:cNvPr id="58" name="Shape 58"/>
            <p:cNvPicPr preferRelativeResize="0"/>
            <p:nvPr/>
          </p:nvPicPr>
          <p:blipFill rotWithShape="1">
            <a:blip r:embed="rId3">
              <a:alphaModFix/>
            </a:blip>
            <a:srcRect t="0" b="0" r="0" l="0"/>
            <a:stretch/>
          </p:blipFill>
          <p:spPr>
            <a:xfrm>
              <a:off y="689356" x="283367"/>
              <a:ext cy="4708524" cx="446563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</p:pic>
        <p:sp>
          <p:nvSpPr>
            <p:cNvPr id="59" name="Shape 59"/>
            <p:cNvSpPr txBox="1"/>
            <p:nvPr/>
          </p:nvSpPr>
          <p:spPr>
            <a:xfrm>
              <a:off y="1278521" x="4762500"/>
              <a:ext cy="338554" cx="519694"/>
            </a:xfrm>
            <a:prstGeom prst="rect">
              <a:avLst/>
            </a:prstGeom>
            <a:noFill/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 algn="l" rtl="0" lvl="0" marR="0" indent="0" mar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strike="noStrike" u="none" b="0" cap="none" baseline="0" sz="1600" lang="fr-FR" i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</a:t>
              </a:r>
              <a:r>
                <a:rPr strike="noStrike" u="none" b="0" cap="none" baseline="-25000" sz="1600" lang="fr-FR" i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1,0</a:t>
              </a:r>
            </a:p>
          </p:txBody>
        </p:sp>
      </p:grpSp>
      <p:grpSp>
        <p:nvGrpSpPr>
          <p:cNvPr id="60" name="Shape 60"/>
          <p:cNvGrpSpPr/>
          <p:nvPr/>
        </p:nvGrpSpPr>
        <p:grpSpPr>
          <a:xfrm>
            <a:off y="1215275" x="4495800"/>
            <a:ext cy="4941047" cx="4465638"/>
            <a:chOff y="1215275" x="6126162"/>
            <a:chExt cy="4941047" cx="4465638"/>
          </a:xfrm>
        </p:grpSpPr>
        <p:grpSp>
          <p:nvGrpSpPr>
            <p:cNvPr id="61" name="Shape 61"/>
            <p:cNvGrpSpPr/>
            <p:nvPr/>
          </p:nvGrpSpPr>
          <p:grpSpPr>
            <a:xfrm>
              <a:off y="2375572" x="7292180"/>
              <a:ext cy="1042562" cx="1089820"/>
              <a:chOff y="2362872" x="5333999"/>
              <a:chExt cy="1042562" cx="1089820"/>
            </a:xfrm>
          </p:grpSpPr>
          <p:cxnSp>
            <p:nvCxnSpPr>
              <p:cNvPr id="62" name="Shape 62"/>
              <p:cNvCxnSpPr/>
              <p:nvPr/>
            </p:nvCxnSpPr>
            <p:spPr>
              <a:xfrm flipH="1">
                <a:off y="2719634" x="5334000"/>
                <a:ext cy="685799" cx="152399"/>
              </a:xfrm>
              <a:prstGeom prst="straightConnector1">
                <a:avLst/>
              </a:prstGeom>
              <a:noFill/>
              <a:ln w="19050" cap="flat">
                <a:solidFill>
                  <a:srgbClr val="003399"/>
                </a:solidFill>
                <a:prstDash val="solid"/>
                <a:round/>
                <a:headEnd w="med" len="med" type="oval"/>
                <a:tailEnd w="med" len="med" type="oval"/>
              </a:ln>
            </p:spPr>
          </p:cxnSp>
          <p:cxnSp>
            <p:nvCxnSpPr>
              <p:cNvPr id="63" name="Shape 63"/>
              <p:cNvCxnSpPr/>
              <p:nvPr/>
            </p:nvCxnSpPr>
            <p:spPr>
              <a:xfrm flipH="1">
                <a:off y="3276600" x="5333999"/>
                <a:ext cy="128835" cx="1089819"/>
              </a:xfrm>
              <a:prstGeom prst="straightConnector1">
                <a:avLst/>
              </a:prstGeom>
              <a:noFill/>
              <a:ln w="19050" cap="flat">
                <a:solidFill>
                  <a:srgbClr val="003399"/>
                </a:solidFill>
                <a:prstDash val="solid"/>
                <a:round/>
                <a:headEnd w="med" len="med" type="oval"/>
                <a:tailEnd w="med" len="med" type="oval"/>
              </a:ln>
            </p:spPr>
          </p:cxnSp>
          <p:cxnSp>
            <p:nvCxnSpPr>
              <p:cNvPr id="64" name="Shape 64"/>
              <p:cNvCxnSpPr/>
              <p:nvPr/>
            </p:nvCxnSpPr>
            <p:spPr>
              <a:xfrm>
                <a:off y="2729061" x="5486400"/>
                <a:ext cy="533399" cx="937419"/>
              </a:xfrm>
              <a:prstGeom prst="straightConnector1">
                <a:avLst/>
              </a:prstGeom>
              <a:noFill/>
              <a:ln w="19050" cap="flat">
                <a:solidFill>
                  <a:srgbClr val="003399"/>
                </a:solidFill>
                <a:prstDash val="solid"/>
                <a:round/>
                <a:headEnd w="med" len="med" type="oval"/>
                <a:tailEnd w="med" len="med" type="oval"/>
              </a:ln>
            </p:spPr>
          </p:cxnSp>
          <p:sp>
            <p:nvSpPr>
              <p:cNvPr id="65" name="Shape 65"/>
              <p:cNvSpPr txBox="1"/>
              <p:nvPr/>
            </p:nvSpPr>
            <p:spPr>
              <a:xfrm>
                <a:off y="2362872" x="5562600"/>
                <a:ext cy="338554" cx="5196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bIns="45700" rIns="91425" lIns="91425" tIns="45700" anchor="t" anchorCtr="0">
                <a:noAutofit/>
              </a:bodyPr>
              <a:lstStyle/>
              <a:p>
                <a:pPr algn="l" rtl="0" lvl="0" marR="0" indent="0" marL="0"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rPr strike="noStrike" u="none" b="0" cap="none" baseline="0" sz="1600" lang="fr-FR" i="0">
                    <a:solidFill>
                      <a:srgbClr val="0070C0"/>
                    </a:solidFill>
                    <a:latin typeface="Arial"/>
                    <a:ea typeface="Arial"/>
                    <a:cs typeface="Arial"/>
                    <a:sym typeface="Arial"/>
                  </a:rPr>
                  <a:t>P</a:t>
                </a:r>
                <a:r>
                  <a:rPr strike="noStrike" u="none" b="0" cap="none" baseline="-25000" sz="1600" lang="fr-FR" i="0">
                    <a:solidFill>
                      <a:srgbClr val="0070C0"/>
                    </a:solidFill>
                    <a:latin typeface="Arial"/>
                    <a:ea typeface="Arial"/>
                    <a:cs typeface="Arial"/>
                    <a:sym typeface="Arial"/>
                  </a:rPr>
                  <a:t>2,0</a:t>
                </a:r>
              </a:p>
            </p:txBody>
          </p:sp>
        </p:grpSp>
        <p:grpSp>
          <p:nvGrpSpPr>
            <p:cNvPr id="66" name="Shape 66"/>
            <p:cNvGrpSpPr/>
            <p:nvPr/>
          </p:nvGrpSpPr>
          <p:grpSpPr>
            <a:xfrm>
              <a:off y="1215275" x="6126162"/>
              <a:ext cy="4941047" cx="4465638"/>
              <a:chOff y="1215275" x="6126162"/>
              <a:chExt cy="4941047" cx="4465638"/>
            </a:xfrm>
          </p:grpSpPr>
          <p:pic>
            <p:nvPicPr>
              <p:cNvPr id="67" name="Shape 67"/>
              <p:cNvPicPr preferRelativeResize="0"/>
              <p:nvPr/>
            </p:nvPicPr>
            <p:blipFill rotWithShape="1">
              <a:blip r:embed="rId3">
                <a:alphaModFix/>
              </a:blip>
              <a:srcRect t="0" b="0" r="0" l="0"/>
              <a:stretch/>
            </p:blipFill>
            <p:spPr>
              <a:xfrm>
                <a:off y="1447799" x="6126162"/>
                <a:ext cy="4708524" cx="446563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8" name="Shape 68"/>
              <p:cNvSpPr/>
              <p:nvPr/>
            </p:nvSpPr>
            <p:spPr>
              <a:xfrm>
                <a:off y="1215275" x="7577386"/>
                <a:ext cy="369332" cx="6799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bIns="45700" rIns="91425" lIns="91425" tIns="45700" anchor="t" anchorCtr="0">
                <a:noAutofit/>
              </a:bodyPr>
              <a:lstStyle/>
              <a:p>
                <a:pPr algn="l" rtl="0" lvl="0" marR="0" indent="0" marL="0"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rPr strike="noStrike" u="none" b="0" cap="none" baseline="0" sz="1800" lang="fr-FR" i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P</a:t>
                </a:r>
                <a:r>
                  <a:rPr strike="noStrike" u="none" b="0" cap="none" baseline="-25000" sz="1800" lang="fr-FR" i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1,opt</a:t>
                </a:r>
              </a:p>
            </p:txBody>
          </p:sp>
        </p:grpSp>
      </p:grpSp>
      <p:sp>
        <p:nvSpPr>
          <p:cNvPr id="69" name="Shape 69"/>
          <p:cNvSpPr txBox="1"/>
          <p:nvPr/>
        </p:nvSpPr>
        <p:spPr>
          <a:xfrm>
            <a:off y="76200" x="2053705"/>
            <a:ext cy="461664" cx="481964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2400" lang="fr-FR" i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Paramétrisation Multi-Echelle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" name="Shape 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74" name="Shape 74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275473" x="914400"/>
            <a:ext cy="6201526" cx="7192802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Shape 75"/>
          <p:cNvSpPr txBox="1"/>
          <p:nvPr>
            <p:ph idx="12" type="sldNum"/>
          </p:nvPr>
        </p:nvSpPr>
        <p:spPr>
          <a:xfrm>
            <a:off y="6245225" x="6553200"/>
            <a:ext cy="476249" cx="2133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strike="noStrike" u="none" b="0" cap="none" baseline="0" sz="1400" lang="fr-FR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grpSp>
        <p:nvGrpSpPr>
          <p:cNvPr id="81" name="Shape 81"/>
          <p:cNvGrpSpPr/>
          <p:nvPr/>
        </p:nvGrpSpPr>
        <p:grpSpPr>
          <a:xfrm>
            <a:off y="0" x="0"/>
            <a:ext cy="6858000" cx="9144000"/>
            <a:chOff y="0" x="0"/>
            <a:chExt cy="4320" cx="5760"/>
          </a:xfrm>
        </p:grpSpPr>
        <p:sp>
          <p:nvSpPr>
            <p:cNvPr id="82" name="Shape 82"/>
            <p:cNvSpPr/>
            <p:nvPr/>
          </p:nvSpPr>
          <p:spPr>
            <a:xfrm>
              <a:off y="0" x="3334"/>
              <a:ext cy="4320" cx="2426"/>
            </a:xfrm>
            <a:prstGeom prst="rect">
              <a:avLst/>
            </a:prstGeom>
            <a:gradFill>
              <a:gsLst>
                <a:gs pos="0">
                  <a:srgbClr val="F4CDB0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3" name="Shape 83"/>
            <p:cNvPicPr preferRelativeResize="0"/>
            <p:nvPr/>
          </p:nvPicPr>
          <p:blipFill rotWithShape="1">
            <a:blip r:embed="rId3">
              <a:alphaModFix/>
            </a:blip>
            <a:srcRect t="9206" b="7941" r="0" l="0"/>
            <a:stretch/>
          </p:blipFill>
          <p:spPr>
            <a:xfrm>
              <a:off y="0" x="0"/>
              <a:ext cy="4320" cx="33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" name="Shape 84"/>
            <p:cNvPicPr preferRelativeResize="0"/>
            <p:nvPr/>
          </p:nvPicPr>
          <p:blipFill rotWithShape="1">
            <a:blip r:embed="rId4">
              <a:alphaModFix/>
            </a:blip>
            <a:srcRect t="48590" b="11551" r="36975" l="17960"/>
            <a:stretch/>
          </p:blipFill>
          <p:spPr>
            <a:xfrm>
              <a:off y="1979" x="657"/>
              <a:ext cy="2078" cx="151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5" name="Shape 85"/>
          <p:cNvPicPr preferRelativeResize="0"/>
          <p:nvPr/>
        </p:nvPicPr>
        <p:blipFill rotWithShape="1">
          <a:blip r:embed="rId5">
            <a:alphaModFix/>
          </a:blip>
          <a:srcRect t="0" b="0" r="0" l="0"/>
          <a:stretch/>
        </p:blipFill>
        <p:spPr>
          <a:xfrm>
            <a:off y="261937" x="4032250"/>
            <a:ext cy="6407150" cx="4413249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pic>
      <p:sp>
        <p:nvSpPr>
          <p:cNvPr id="86" name="Shape 86"/>
          <p:cNvSpPr txBox="1"/>
          <p:nvPr>
            <p:ph idx="12" type="sldNum"/>
          </p:nvPr>
        </p:nvSpPr>
        <p:spPr>
          <a:xfrm>
            <a:off y="6245225" x="6553200"/>
            <a:ext cy="476249" cx="2133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strike="noStrike" u="none" b="0" cap="none" baseline="0" sz="1400" lang="fr-FR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93" name="Shape 93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143000" x="685800"/>
            <a:ext cy="762000" cx="7250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 rotWithShape="1">
          <a:blip r:embed="rId4">
            <a:alphaModFix/>
          </a:blip>
          <a:srcRect t="66781" b="0" r="0" l="0"/>
          <a:stretch/>
        </p:blipFill>
        <p:spPr>
          <a:xfrm>
            <a:off y="3860800" x="63500"/>
            <a:ext cy="2209799" cx="6091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 rotWithShape="1">
          <a:blip r:embed="rId4">
            <a:alphaModFix/>
          </a:blip>
          <a:srcRect t="0" b="66982" r="0" l="0"/>
          <a:stretch/>
        </p:blipFill>
        <p:spPr>
          <a:xfrm>
            <a:off y="2520950" x="3429000"/>
            <a:ext cy="2279650" cx="632202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/>
          <p:nvPr/>
        </p:nvSpPr>
        <p:spPr>
          <a:xfrm>
            <a:off y="639633" x="762000"/>
            <a:ext cy="461664" cx="774064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2400" lang="fr-FR" i="0">
                <a:solidFill>
                  <a:srgbClr val="003399"/>
                </a:solidFill>
                <a:latin typeface="Comic Sans MS"/>
                <a:ea typeface="Comic Sans MS"/>
                <a:cs typeface="Comic Sans MS"/>
                <a:sym typeface="Comic Sans MS"/>
              </a:rPr>
              <a:t>L’objectif de calage</a:t>
            </a:r>
          </a:p>
        </p:txBody>
      </p:sp>
      <p:sp>
        <p:nvSpPr>
          <p:cNvPr id="97" name="Shape 97"/>
          <p:cNvSpPr txBox="1"/>
          <p:nvPr>
            <p:ph idx="12" type="sldNum"/>
          </p:nvPr>
        </p:nvSpPr>
        <p:spPr>
          <a:xfrm>
            <a:off y="6245225" x="6553200"/>
            <a:ext cy="476249" cx="2133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strike="noStrike" u="none" b="0" cap="none" baseline="0" sz="1400" lang="fr-FR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02" name="Shape 102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549275" x="638175"/>
            <a:ext cy="2700338" cx="1909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549275" x="2466975"/>
            <a:ext cy="2700338" cx="191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 rotWithShape="1">
          <a:blip r:embed="rId5">
            <a:alphaModFix/>
          </a:blip>
          <a:srcRect t="0" b="0" r="0" l="0"/>
          <a:stretch/>
        </p:blipFill>
        <p:spPr>
          <a:xfrm>
            <a:off y="549275" x="4378325"/>
            <a:ext cy="2700338" cx="191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 rotWithShape="1">
          <a:blip r:embed="rId6">
            <a:alphaModFix/>
          </a:blip>
          <a:srcRect t="0" b="0" r="0" l="0"/>
          <a:stretch/>
        </p:blipFill>
        <p:spPr>
          <a:xfrm>
            <a:off y="549275" x="6289675"/>
            <a:ext cy="2700338" cx="191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 rotWithShape="1">
          <a:blip r:embed="rId7">
            <a:alphaModFix/>
          </a:blip>
          <a:srcRect t="0" b="0" r="0" l="0"/>
          <a:stretch/>
        </p:blipFill>
        <p:spPr>
          <a:xfrm>
            <a:off y="3249613" x="638175"/>
            <a:ext cy="2700336" cx="191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 rotWithShape="1">
          <a:blip r:embed="rId8">
            <a:alphaModFix/>
          </a:blip>
          <a:srcRect t="0" b="0" r="0" l="0"/>
          <a:stretch/>
        </p:blipFill>
        <p:spPr>
          <a:xfrm>
            <a:off y="3249613" x="2466975"/>
            <a:ext cy="2700336" cx="191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 rotWithShape="1">
          <a:blip r:embed="rId9">
            <a:alphaModFix/>
          </a:blip>
          <a:srcRect t="0" b="0" r="0" l="0"/>
          <a:stretch/>
        </p:blipFill>
        <p:spPr>
          <a:xfrm>
            <a:off y="3249613" x="4378325"/>
            <a:ext cy="2700336" cx="191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 rotWithShape="1">
          <a:blip r:embed="rId10">
            <a:alphaModFix/>
          </a:blip>
          <a:srcRect t="0" b="0" r="0" l="0"/>
          <a:stretch/>
        </p:blipFill>
        <p:spPr>
          <a:xfrm>
            <a:off y="3249613" x="6292850"/>
            <a:ext cy="2700336" cx="1908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 txBox="1"/>
          <p:nvPr>
            <p:ph idx="12" type="sldNum"/>
          </p:nvPr>
        </p:nvSpPr>
        <p:spPr>
          <a:xfrm>
            <a:off y="6245225" x="6553200"/>
            <a:ext cy="476249" cx="2133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strike="noStrike" u="none" b="0" cap="none" baseline="0" sz="1400" lang="fr-FR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7" name="Shape 117"/>
          <p:cNvSpPr/>
          <p:nvPr/>
        </p:nvSpPr>
        <p:spPr>
          <a:xfrm>
            <a:off y="-4763" x="2771775"/>
            <a:ext cy="369332" cx="436670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800" lang="fr-FR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Synthèse de l’ensemble des calages</a:t>
            </a:r>
          </a:p>
        </p:txBody>
      </p:sp>
      <p:grpSp>
        <p:nvGrpSpPr>
          <p:cNvPr id="118" name="Shape 118"/>
          <p:cNvGrpSpPr/>
          <p:nvPr/>
        </p:nvGrpSpPr>
        <p:grpSpPr>
          <a:xfrm>
            <a:off y="368299" x="71438"/>
            <a:ext cy="4977973" cx="2849562"/>
            <a:chOff y="231" x="407"/>
            <a:chExt cy="4316" cx="2472"/>
          </a:xfrm>
        </p:grpSpPr>
        <p:pic>
          <p:nvPicPr>
            <p:cNvPr id="119" name="Shape 119"/>
            <p:cNvPicPr preferRelativeResize="0"/>
            <p:nvPr/>
          </p:nvPicPr>
          <p:blipFill rotWithShape="1">
            <a:blip r:embed="rId3">
              <a:alphaModFix/>
            </a:blip>
            <a:srcRect t="10634" b="10634" r="39062" l="10629"/>
            <a:stretch/>
          </p:blipFill>
          <p:spPr>
            <a:xfrm>
              <a:off y="231" x="434"/>
              <a:ext cy="3402" cx="24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0" name="Shape 120"/>
            <p:cNvSpPr/>
            <p:nvPr/>
          </p:nvSpPr>
          <p:spPr>
            <a:xfrm>
              <a:off y="3747" x="407"/>
              <a:ext cy="800" cx="2017"/>
            </a:xfrm>
            <a:prstGeom prst="rect">
              <a:avLst/>
            </a:prstGeom>
            <a:noFill/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 algn="l" rtl="0" lvl="0" marR="0" indent="0" mar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strike="noStrike" u="none" b="0" cap="none" baseline="0" sz="1800" lang="fr-FR" i="0">
                  <a:solidFill>
                    <a:schemeClr val="accent2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Hauteurs piézométriques moyennes.</a:t>
              </a:r>
            </a:p>
          </p:txBody>
        </p:sp>
      </p:grpSp>
      <p:grpSp>
        <p:nvGrpSpPr>
          <p:cNvPr id="121" name="Shape 121"/>
          <p:cNvGrpSpPr/>
          <p:nvPr/>
        </p:nvGrpSpPr>
        <p:grpSpPr>
          <a:xfrm>
            <a:off y="368299" x="3132138"/>
            <a:ext cy="4696902" cx="2698750"/>
            <a:chOff y="231" x="2993"/>
            <a:chExt cy="4073" cx="2340"/>
          </a:xfrm>
        </p:grpSpPr>
        <p:pic>
          <p:nvPicPr>
            <p:cNvPr id="122" name="Shape 122"/>
            <p:cNvPicPr preferRelativeResize="0"/>
            <p:nvPr/>
          </p:nvPicPr>
          <p:blipFill rotWithShape="1">
            <a:blip r:embed="rId4">
              <a:alphaModFix/>
            </a:blip>
            <a:srcRect t="11328" b="9940" r="41242" l="10629"/>
            <a:stretch/>
          </p:blipFill>
          <p:spPr>
            <a:xfrm>
              <a:off y="231" x="2993"/>
              <a:ext cy="3402" cx="23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3" name="Shape 123"/>
            <p:cNvSpPr/>
            <p:nvPr/>
          </p:nvSpPr>
          <p:spPr>
            <a:xfrm>
              <a:off y="3745" x="2993"/>
              <a:ext cy="560" cx="2017"/>
            </a:xfrm>
            <a:prstGeom prst="rect">
              <a:avLst/>
            </a:prstGeom>
            <a:noFill/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 algn="l" rtl="0" lvl="0" marR="0" indent="0" mar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strike="noStrike" u="none" b="0" cap="none" baseline="0" sz="1800" lang="fr-FR" i="0">
                  <a:solidFill>
                    <a:schemeClr val="accent2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Ecart-type à 48 mois (Hautes eaux)</a:t>
              </a:r>
            </a:p>
          </p:txBody>
        </p:sp>
      </p:grpSp>
      <p:pic>
        <p:nvPicPr>
          <p:cNvPr id="124" name="Shape 124"/>
          <p:cNvPicPr preferRelativeResize="0"/>
          <p:nvPr/>
        </p:nvPicPr>
        <p:blipFill rotWithShape="1">
          <a:blip r:embed="rId5">
            <a:alphaModFix/>
          </a:blip>
          <a:srcRect t="9941" b="8858" r="41251" l="10629"/>
          <a:stretch/>
        </p:blipFill>
        <p:spPr>
          <a:xfrm>
            <a:off y="368300" x="6192837"/>
            <a:ext cy="3922713" cx="261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/>
          <p:nvPr/>
        </p:nvSpPr>
        <p:spPr>
          <a:xfrm>
            <a:off y="4425950" x="6192837"/>
            <a:ext cy="646331" cx="2550697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800" lang="fr-FR" i="0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Ecart-type à 126 mois</a:t>
            </a:r>
          </a:p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1800" lang="fr-FR" i="0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 (Basses eaux)</a:t>
            </a:r>
          </a:p>
        </p:txBody>
      </p:sp>
      <p:sp>
        <p:nvSpPr>
          <p:cNvPr id="126" name="Shape 126"/>
          <p:cNvSpPr txBox="1"/>
          <p:nvPr>
            <p:ph idx="12" type="sldNum"/>
          </p:nvPr>
        </p:nvSpPr>
        <p:spPr>
          <a:xfrm>
            <a:off y="6245225" x="6553200"/>
            <a:ext cy="476249" cx="2133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strike="noStrike" u="none" b="0" cap="none" baseline="0" sz="1400" lang="fr-FR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2.xml><?xml version="1.0" encoding="utf-8"?>
<a:theme xmlns:a="http://schemas.openxmlformats.org/drawingml/2006/main" xmlns:r="http://schemas.openxmlformats.org/officeDocument/2006/relationships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