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25"/>
  </p:notesMasterIdLst>
  <p:sldIdLst>
    <p:sldId id="277" r:id="rId2"/>
    <p:sldId id="278" r:id="rId3"/>
    <p:sldId id="279" r:id="rId4"/>
    <p:sldId id="280" r:id="rId5"/>
    <p:sldId id="281" r:id="rId6"/>
    <p:sldId id="287" r:id="rId7"/>
    <p:sldId id="282" r:id="rId8"/>
    <p:sldId id="286" r:id="rId9"/>
    <p:sldId id="283" r:id="rId10"/>
    <p:sldId id="284" r:id="rId11"/>
    <p:sldId id="285" r:id="rId12"/>
    <p:sldId id="288" r:id="rId13"/>
    <p:sldId id="299" r:id="rId14"/>
    <p:sldId id="301" r:id="rId15"/>
    <p:sldId id="300" r:id="rId16"/>
    <p:sldId id="289" r:id="rId17"/>
    <p:sldId id="290" r:id="rId18"/>
    <p:sldId id="296" r:id="rId19"/>
    <p:sldId id="294" r:id="rId20"/>
    <p:sldId id="297" r:id="rId21"/>
    <p:sldId id="295" r:id="rId22"/>
    <p:sldId id="298" r:id="rId23"/>
    <p:sldId id="29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9600"/>
    <a:srgbClr val="8F3335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7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7572F-7D6E-44FC-8A89-93564C7FC431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6476F5-6FD9-4774-A7FA-41AA1667CF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87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2449" y="1969806"/>
            <a:ext cx="8832374" cy="1540159"/>
          </a:xfrm>
          <a:ln>
            <a:noFill/>
          </a:ln>
        </p:spPr>
        <p:txBody>
          <a:bodyPr anchor="ctr" anchorCtr="0">
            <a:normAutofit/>
          </a:bodyPr>
          <a:lstStyle>
            <a:lvl1pPr algn="ctr">
              <a:defRPr sz="3600" b="1">
                <a:solidFill>
                  <a:srgbClr val="002060"/>
                </a:solidFill>
                <a:effectLst/>
                <a:latin typeface="Arial Narrow" panose="020B0606020202030204" pitchFamily="34" charset="0"/>
              </a:defRPr>
            </a:lvl1pPr>
          </a:lstStyle>
          <a:p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4171309"/>
            <a:ext cx="6858000" cy="108649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 err="1" smtClean="0"/>
              <a:t>Modifiez</a:t>
            </a:r>
            <a:r>
              <a:rPr lang="en-US" noProof="0" dirty="0" smtClean="0"/>
              <a:t> le style des sous-</a:t>
            </a:r>
            <a:r>
              <a:rPr lang="en-US" noProof="0" dirty="0" err="1" smtClean="0"/>
              <a:t>titres</a:t>
            </a:r>
            <a:r>
              <a:rPr lang="en-US" noProof="0" dirty="0" smtClean="0"/>
              <a:t> du masque</a:t>
            </a:r>
            <a:endParaRPr lang="en-US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918723" y="6356351"/>
            <a:ext cx="3086100" cy="365125"/>
          </a:xfrm>
        </p:spPr>
        <p:txBody>
          <a:bodyPr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597" y="141073"/>
            <a:ext cx="1087228" cy="55177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11" y="251917"/>
            <a:ext cx="1183909" cy="399089"/>
          </a:xfrm>
          <a:prstGeom prst="rect">
            <a:avLst/>
          </a:prstGeom>
        </p:spPr>
      </p:pic>
      <p:pic>
        <p:nvPicPr>
          <p:cNvPr id="9" name="Picture 5" descr=":master logo RGB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50" y="6185140"/>
            <a:ext cx="547297" cy="54729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ZoneTexte 9"/>
          <p:cNvSpPr txBox="1"/>
          <p:nvPr userDrawn="1"/>
        </p:nvSpPr>
        <p:spPr>
          <a:xfrm>
            <a:off x="1562100" y="17623"/>
            <a:ext cx="6278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noProof="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I-GEM meeting</a:t>
            </a:r>
          </a:p>
          <a:p>
            <a:pPr algn="ctr"/>
            <a:r>
              <a:rPr lang="en-US" sz="2000" b="1" noProof="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Impact of Groundwater</a:t>
            </a:r>
            <a:r>
              <a:rPr lang="en-US" sz="2000" b="1" baseline="0" noProof="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in Earth systems Models</a:t>
            </a:r>
            <a:endParaRPr lang="en-US" sz="2000" b="1" noProof="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380142" y="1883545"/>
            <a:ext cx="8352890" cy="0"/>
          </a:xfrm>
          <a:prstGeom prst="line">
            <a:avLst/>
          </a:prstGeom>
          <a:ln w="50800" cmpd="dbl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380142" y="3605744"/>
            <a:ext cx="8352890" cy="0"/>
          </a:xfrm>
          <a:prstGeom prst="line">
            <a:avLst/>
          </a:prstGeom>
          <a:ln w="50800" cmpd="dbl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828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9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3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0142" y="246187"/>
            <a:ext cx="8352890" cy="729464"/>
          </a:xfrm>
        </p:spPr>
        <p:txBody>
          <a:bodyPr anchor="b" anchorCtr="0"/>
          <a:lstStyle>
            <a:lvl1pPr>
              <a:defRPr>
                <a:solidFill>
                  <a:srgbClr val="002060"/>
                </a:solidFill>
                <a:effectLst/>
                <a:latin typeface="Arial Narrow" panose="020B0606020202030204" pitchFamily="34" charset="0"/>
              </a:defRPr>
            </a:lvl1pPr>
          </a:lstStyle>
          <a:p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0142" y="1237915"/>
            <a:ext cx="8352890" cy="5051288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>
              <a:defRPr sz="1800">
                <a:solidFill>
                  <a:srgbClr val="002060"/>
                </a:solidFill>
                <a:latin typeface="Arial Narrow" panose="020B0606020202030204" pitchFamily="34" charset="0"/>
              </a:defRPr>
            </a:lvl2pPr>
            <a:lvl3pPr>
              <a:defRPr sz="1600">
                <a:solidFill>
                  <a:srgbClr val="002060"/>
                </a:solidFill>
                <a:latin typeface="Arial Narrow" panose="020B0606020202030204" pitchFamily="34" charset="0"/>
              </a:defRPr>
            </a:lvl3pPr>
            <a:lvl4pPr>
              <a:defRPr sz="1400">
                <a:solidFill>
                  <a:srgbClr val="002060"/>
                </a:solidFill>
                <a:latin typeface="Arial Narrow" panose="020B0606020202030204" pitchFamily="34" charset="0"/>
              </a:defRPr>
            </a:lvl4pPr>
            <a:lvl5pPr>
              <a:defRPr sz="1400">
                <a:solidFill>
                  <a:srgbClr val="002060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noProof="0" dirty="0" err="1" smtClean="0"/>
              <a:t>Modifiez</a:t>
            </a:r>
            <a:r>
              <a:rPr lang="en-US" noProof="0" dirty="0" smtClean="0"/>
              <a:t>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Troisième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Quatrième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Cinquième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47423" y="6356352"/>
            <a:ext cx="2057400" cy="365125"/>
          </a:xfrm>
        </p:spPr>
        <p:txBody>
          <a:bodyPr/>
          <a:lstStyle>
            <a:lvl1pPr>
              <a:defRPr sz="12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5DD6CB68-B32F-4519-998D-6D2E89F4A976}" type="slidenum">
              <a:rPr lang="en-US" smtClean="0"/>
              <a:pPr/>
              <a:t>‹N°›</a:t>
            </a:fld>
            <a:r>
              <a:rPr lang="en-US" dirty="0" smtClean="0"/>
              <a:t>/23</a:t>
            </a:r>
            <a:endParaRPr lang="en-US" dirty="0"/>
          </a:p>
        </p:txBody>
      </p:sp>
      <p:cxnSp>
        <p:nvCxnSpPr>
          <p:cNvPr id="11" name="Connecteur droit 10"/>
          <p:cNvCxnSpPr/>
          <p:nvPr userDrawn="1"/>
        </p:nvCxnSpPr>
        <p:spPr>
          <a:xfrm>
            <a:off x="380142" y="1106783"/>
            <a:ext cx="8352890" cy="0"/>
          </a:xfrm>
          <a:prstGeom prst="line">
            <a:avLst/>
          </a:prstGeom>
          <a:ln w="50800" cmpd="dbl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pied de page 4"/>
          <p:cNvSpPr txBox="1">
            <a:spLocks/>
          </p:cNvSpPr>
          <p:nvPr userDrawn="1"/>
        </p:nvSpPr>
        <p:spPr>
          <a:xfrm>
            <a:off x="380142" y="6356351"/>
            <a:ext cx="2705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noProof="0" dirty="0" smtClean="0">
                <a:solidFill>
                  <a:schemeClr val="accent1">
                    <a:lumMod val="75000"/>
                  </a:schemeClr>
                </a:solidFill>
              </a:rPr>
              <a:t>Paris, February 29</a:t>
            </a:r>
            <a:r>
              <a:rPr lang="en-US" sz="1200" baseline="30000" noProof="0" dirty="0" smtClean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US" sz="1200" noProof="0" dirty="0" smtClean="0">
                <a:solidFill>
                  <a:schemeClr val="accent1">
                    <a:lumMod val="75000"/>
                  </a:schemeClr>
                </a:solidFill>
              </a:rPr>
              <a:t> 2016</a:t>
            </a:r>
            <a:endParaRPr lang="en-US" sz="1200" noProof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2399014" y="6401347"/>
            <a:ext cx="4315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noProof="0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I-GEM meeting – Impact</a:t>
            </a:r>
            <a:r>
              <a:rPr lang="en-US" sz="1200" baseline="0" noProof="0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of Groundwater in Earth systems Models</a:t>
            </a:r>
            <a:endParaRPr lang="en-US" sz="1200" noProof="0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046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380142" y="246187"/>
            <a:ext cx="8352890" cy="72946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Modifiez le style du titre</a:t>
            </a:r>
            <a:endParaRPr lang="en-US" dirty="0" smtClean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80142" y="1106783"/>
            <a:ext cx="8352890" cy="0"/>
          </a:xfrm>
          <a:prstGeom prst="line">
            <a:avLst/>
          </a:prstGeom>
          <a:ln w="50800" cmpd="dbl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345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0142" y="1237915"/>
            <a:ext cx="4134708" cy="4939048"/>
          </a:xfr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237915"/>
            <a:ext cx="4103882" cy="4939048"/>
          </a:xfr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380142" y="246187"/>
            <a:ext cx="8352890" cy="729464"/>
          </a:xfrm>
        </p:spPr>
        <p:txBody>
          <a:bodyPr anchor="b" anchorCtr="0"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80142" y="1106783"/>
            <a:ext cx="8352890" cy="0"/>
          </a:xfrm>
          <a:prstGeom prst="line">
            <a:avLst/>
          </a:prstGeom>
          <a:ln w="50800" cmpd="dbl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47423" y="6356352"/>
            <a:ext cx="2057400" cy="365125"/>
          </a:xfrm>
        </p:spPr>
        <p:txBody>
          <a:bodyPr/>
          <a:lstStyle>
            <a:lvl1pPr>
              <a:defRPr sz="1200">
                <a:latin typeface="Arial Narrow" panose="020B0606020202030204" pitchFamily="34" charset="0"/>
              </a:defRPr>
            </a:lvl1pPr>
          </a:lstStyle>
          <a:p>
            <a:fld id="{5DD6CB68-B32F-4519-998D-6D2E89F4A976}" type="slidenum">
              <a:rPr lang="en-US" noProof="0" smtClean="0"/>
              <a:pPr/>
              <a:t>‹N°›</a:t>
            </a:fld>
            <a:r>
              <a:rPr lang="en-US" noProof="0" dirty="0" smtClean="0"/>
              <a:t>/9</a:t>
            </a:r>
            <a:endParaRPr lang="en-US" noProof="0" dirty="0"/>
          </a:p>
        </p:txBody>
      </p:sp>
      <p:sp>
        <p:nvSpPr>
          <p:cNvPr id="11" name="Espace réservé du pied de page 4"/>
          <p:cNvSpPr txBox="1">
            <a:spLocks/>
          </p:cNvSpPr>
          <p:nvPr userDrawn="1"/>
        </p:nvSpPr>
        <p:spPr>
          <a:xfrm>
            <a:off x="380142" y="6356351"/>
            <a:ext cx="2705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noProof="0" dirty="0" smtClean="0"/>
              <a:t>Paris, June 3</a:t>
            </a:r>
            <a:r>
              <a:rPr lang="en-US" sz="1200" baseline="30000" noProof="0" dirty="0" smtClean="0"/>
              <a:t>rd</a:t>
            </a:r>
            <a:r>
              <a:rPr lang="en-US" sz="1200" noProof="0" dirty="0" smtClean="0"/>
              <a:t> 2015</a:t>
            </a:r>
            <a:endParaRPr lang="en-US" sz="1200" noProof="0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2399014" y="6423498"/>
            <a:ext cx="4315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noProof="0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2</a:t>
            </a:r>
            <a:r>
              <a:rPr lang="en-US" sz="1200" baseline="30000" noProof="0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nd</a:t>
            </a:r>
            <a:r>
              <a:rPr lang="en-US" sz="1200" noProof="0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 Workshop of the Hydro-Geophysics Department</a:t>
            </a:r>
            <a:endParaRPr lang="en-US" sz="1200" noProof="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255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615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65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16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543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6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6CB68-B32F-4519-998D-6D2E89F4A97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737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9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5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Vers une amélioration de la simulation des débits grâce à des données topographiques et hydrogéologiques à haute résolution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4171308"/>
            <a:ext cx="6858000" cy="1780917"/>
          </a:xfrm>
        </p:spPr>
        <p:txBody>
          <a:bodyPr/>
          <a:lstStyle/>
          <a:p>
            <a:r>
              <a:rPr lang="fr-FR" b="1" dirty="0" smtClean="0"/>
              <a:t>Ana SCHNEIDER</a:t>
            </a:r>
          </a:p>
          <a:p>
            <a:r>
              <a:rPr lang="fr-FR" sz="1800" dirty="0" smtClean="0"/>
              <a:t>3</a:t>
            </a:r>
            <a:r>
              <a:rPr lang="fr-FR" sz="1800" baseline="30000" dirty="0" smtClean="0"/>
              <a:t>ème</a:t>
            </a:r>
            <a:r>
              <a:rPr lang="fr-FR" sz="1800" dirty="0" smtClean="0"/>
              <a:t> année de thèse </a:t>
            </a:r>
            <a:r>
              <a:rPr lang="fr-FR" sz="1800" dirty="0" smtClean="0"/>
              <a:t>à UMR METIS (UPMC)</a:t>
            </a:r>
          </a:p>
          <a:p>
            <a:endParaRPr lang="fr-FR" dirty="0"/>
          </a:p>
          <a:p>
            <a:r>
              <a:rPr lang="fr-FR" dirty="0" smtClean="0"/>
              <a:t>Encadrantes : Agnès DUCHARNE et Anne JOST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23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time </a:t>
            </a:r>
            <a:r>
              <a:rPr lang="fr-FR" dirty="0"/>
              <a:t>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0142" y="1237915"/>
            <a:ext cx="8352890" cy="1833089"/>
          </a:xfrm>
        </p:spPr>
        <p:txBody>
          <a:bodyPr/>
          <a:lstStyle/>
          <a:p>
            <a:r>
              <a:rPr lang="en-US" dirty="0" smtClean="0"/>
              <a:t>Drainage density (</a:t>
            </a:r>
            <a:r>
              <a:rPr lang="el-GR" dirty="0" smtClean="0">
                <a:solidFill>
                  <a:srgbClr val="FF0000"/>
                </a:solidFill>
                <a:latin typeface="+mn-lt"/>
              </a:rPr>
              <a:t>δ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/>
              <a:t>Sum of river lengths inside a basin divides by its surface area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Which river network use?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6339245" y="1441746"/>
                <a:ext cx="1001621" cy="626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𝛿</m:t>
                      </m:r>
                      <m:r>
                        <a:rPr lang="fr-FR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fr-FR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fr-FR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𝐿</m:t>
                              </m:r>
                            </m:e>
                          </m:nary>
                        </m:num>
                        <m:den>
                          <m:r>
                            <a:rPr lang="fr-FR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9245" y="1441746"/>
                <a:ext cx="1001621" cy="62600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663376"/>
              </p:ext>
            </p:extLst>
          </p:nvPr>
        </p:nvGraphicFramePr>
        <p:xfrm>
          <a:off x="-4" y="2233819"/>
          <a:ext cx="9104769" cy="2319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840"/>
                <a:gridCol w="685800"/>
                <a:gridCol w="731520"/>
                <a:gridCol w="731520"/>
                <a:gridCol w="730037"/>
                <a:gridCol w="730037"/>
                <a:gridCol w="419915"/>
                <a:gridCol w="310123"/>
                <a:gridCol w="730037"/>
                <a:gridCol w="730037"/>
                <a:gridCol w="730037"/>
                <a:gridCol w="821292"/>
                <a:gridCol w="748574"/>
              </a:tblGrid>
              <a:tr h="3217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Reference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Threshold for river network extraction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217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Hydro1K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1000 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 (1000 pixels)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17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latin typeface="Arial Narrow" panose="020B0606020202030204" pitchFamily="34" charset="0"/>
                        </a:rPr>
                        <a:t>HydroSHEDS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25 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 for 15 arc-sec (100 pixels)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100 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 for 30 arc-sec (100 pixels)</a:t>
                      </a:r>
                      <a:endParaRPr lang="en-US" sz="1200" dirty="0" smtClean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1403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CCM1*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250m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1km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n-US" sz="1200" baseline="0" dirty="0" smtClean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16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3km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48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6km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96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15km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240 pixels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20km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320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30km</a:t>
                      </a:r>
                      <a:r>
                        <a:rPr lang="en-US" sz="1200" kern="1200" baseline="30000" dirty="0" smtClean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6858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480 pixels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35km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560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50km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800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60km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960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80km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1280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50km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800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555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CCM2**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100m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0.72km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  <a:endParaRPr lang="en-US" sz="1200" baseline="0" dirty="0" smtClean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72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0.96km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96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1.28km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128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2.40km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240 pixels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3.20km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320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4.80km</a:t>
                      </a:r>
                      <a:r>
                        <a:rPr lang="en-US" sz="1200" kern="1200" baseline="30000" dirty="0" smtClean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6858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480 pixels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5.60km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560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8.00km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800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9.60km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960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12.80km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1280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8.00km</a:t>
                      </a:r>
                      <a:r>
                        <a:rPr lang="en-US" sz="1200" baseline="30000" dirty="0" smtClean="0">
                          <a:latin typeface="Arial Narrow" panose="020B060602020203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baseline="0" dirty="0" smtClean="0">
                          <a:latin typeface="Arial Narrow" panose="020B0606020202030204" pitchFamily="34" charset="0"/>
                        </a:rPr>
                        <a:t>800 pixels</a:t>
                      </a:r>
                      <a:endParaRPr lang="en-US" sz="1200" baseline="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457619"/>
              </p:ext>
            </p:extLst>
          </p:nvPr>
        </p:nvGraphicFramePr>
        <p:xfrm>
          <a:off x="2153424" y="4759531"/>
          <a:ext cx="468663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000"/>
                <a:gridCol w="1548000"/>
                <a:gridCol w="1302632"/>
              </a:tblGrid>
              <a:tr h="12977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Observed Data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Resolution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Year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12977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Australia (AU)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1:50k – 1:250k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2012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12977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Brazil (BR)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1:25k – 1:250k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2015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12977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France (FR)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1:50k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2013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12977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New Zealand (NZ)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1:50k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2011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12977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United States (US)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1:24k***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</a:rPr>
                        <a:t>2007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6850078" y="6024217"/>
            <a:ext cx="1820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***1:24k – 1:100k in some documents. but not all of them</a:t>
            </a:r>
            <a:endParaRPr lang="en-US" sz="1000" dirty="0"/>
          </a:p>
        </p:txBody>
      </p:sp>
      <p:sp>
        <p:nvSpPr>
          <p:cNvPr id="12" name="Rectangle 11"/>
          <p:cNvSpPr/>
          <p:nvPr/>
        </p:nvSpPr>
        <p:spPr>
          <a:xfrm>
            <a:off x="67365" y="4538296"/>
            <a:ext cx="1229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 Narrow" panose="020B0606020202030204" pitchFamily="34" charset="0"/>
              </a:rPr>
              <a:t>*Colombo </a:t>
            </a:r>
            <a:r>
              <a:rPr lang="en-US" sz="1000" dirty="0">
                <a:latin typeface="Arial Narrow" panose="020B0606020202030204" pitchFamily="34" charset="0"/>
              </a:rPr>
              <a:t>et al. </a:t>
            </a:r>
            <a:r>
              <a:rPr lang="en-US" sz="1000" dirty="0" smtClean="0">
                <a:latin typeface="Arial Narrow" panose="020B0606020202030204" pitchFamily="34" charset="0"/>
              </a:rPr>
              <a:t>(2007)</a:t>
            </a:r>
          </a:p>
          <a:p>
            <a:r>
              <a:rPr lang="en-US" sz="1000" dirty="0" smtClean="0">
                <a:latin typeface="Arial Narrow" panose="020B0606020202030204" pitchFamily="34" charset="0"/>
              </a:rPr>
              <a:t>**</a:t>
            </a:r>
            <a:r>
              <a:rPr lang="en-US" sz="1000" dirty="0">
                <a:latin typeface="Arial Narrow" panose="020B0606020202030204" pitchFamily="34" charset="0"/>
              </a:rPr>
              <a:t>Vogt et al. </a:t>
            </a:r>
            <a:r>
              <a:rPr lang="en-US" sz="1000" dirty="0" smtClean="0">
                <a:latin typeface="Arial Narrow" panose="020B0606020202030204" pitchFamily="34" charset="0"/>
              </a:rPr>
              <a:t>(2007)</a:t>
            </a:r>
            <a:endParaRPr lang="en-US" sz="100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10</a:t>
            </a:fld>
            <a:r>
              <a:rPr lang="en-US" smtClean="0"/>
              <a:t>/23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7533409" y="1323462"/>
            <a:ext cx="16105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Threshold: upstream drainage area value from which the river network starts</a:t>
            </a:r>
            <a:endParaRPr lang="en-US" sz="12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5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time </a:t>
            </a:r>
            <a:r>
              <a:rPr lang="fr-FR" dirty="0"/>
              <a:t>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River network extraction (threshold calibration):</a:t>
            </a:r>
          </a:p>
          <a:p>
            <a:pPr lvl="1"/>
            <a:r>
              <a:rPr lang="en-US" dirty="0" err="1" smtClean="0"/>
              <a:t>HydroSHEDS</a:t>
            </a:r>
            <a:r>
              <a:rPr lang="en-US" dirty="0" smtClean="0"/>
              <a:t> data at 15” (</a:t>
            </a:r>
            <a:r>
              <a:rPr lang="en-US" dirty="0" err="1" smtClean="0"/>
              <a:t>Lehner</a:t>
            </a:r>
            <a:r>
              <a:rPr lang="en-US" dirty="0" smtClean="0"/>
              <a:t> at al., 2008) – DEM used on slope calculations</a:t>
            </a:r>
          </a:p>
          <a:p>
            <a:pPr lvl="1"/>
            <a:r>
              <a:rPr lang="en-US" dirty="0" smtClean="0"/>
              <a:t>Lithology (Hartmann and </a:t>
            </a:r>
            <a:r>
              <a:rPr lang="en-US" dirty="0" err="1" smtClean="0"/>
              <a:t>Moosdorf</a:t>
            </a:r>
            <a:r>
              <a:rPr lang="en-US" dirty="0" smtClean="0"/>
              <a:t>, 2012) – all classes</a:t>
            </a:r>
          </a:p>
          <a:p>
            <a:pPr lvl="1"/>
            <a:r>
              <a:rPr lang="en-US" dirty="0" smtClean="0"/>
              <a:t>Total precipitation (WFDEI corrected by GPCC) – sum of rainfall and snowfall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Flow accumulation and flow directions from </a:t>
            </a:r>
            <a:r>
              <a:rPr lang="en-US" dirty="0" err="1" smtClean="0"/>
              <a:t>HydroSHEDS</a:t>
            </a:r>
            <a:r>
              <a:rPr lang="en-US" dirty="0" smtClean="0"/>
              <a:t> 15 arc-sec</a:t>
            </a:r>
          </a:p>
          <a:p>
            <a:pPr lvl="1"/>
            <a:r>
              <a:rPr lang="en-US" dirty="0" smtClean="0"/>
              <a:t>Calibration compared with FR and AU observed data</a:t>
            </a:r>
          </a:p>
          <a:p>
            <a:pPr lvl="1"/>
            <a:r>
              <a:rPr lang="en-US" dirty="0" smtClean="0"/>
              <a:t>Evaluation over 7.5’ x 7.5’ grid cells based on </a:t>
            </a:r>
            <a:r>
              <a:rPr lang="en-US" dirty="0" smtClean="0">
                <a:solidFill>
                  <a:srgbClr val="FF0000"/>
                </a:solidFill>
              </a:rPr>
              <a:t>drainage density values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Comparison of </a:t>
            </a:r>
            <a:r>
              <a:rPr lang="en-US" dirty="0" smtClean="0">
                <a:solidFill>
                  <a:srgbClr val="FF0000"/>
                </a:solidFill>
              </a:rPr>
              <a:t>drainage density</a:t>
            </a:r>
            <a:r>
              <a:rPr lang="en-US" dirty="0" smtClean="0"/>
              <a:t> values using different threshold values with observed drainage density data to find a best value for:</a:t>
            </a:r>
          </a:p>
          <a:p>
            <a:pPr lvl="1"/>
            <a:r>
              <a:rPr lang="en-US" dirty="0" smtClean="0"/>
              <a:t>Lithology classes</a:t>
            </a:r>
          </a:p>
          <a:p>
            <a:pPr lvl="1"/>
            <a:r>
              <a:rPr lang="en-US" dirty="0" smtClean="0"/>
              <a:t>Lithology classes over different precipitation values</a:t>
            </a:r>
          </a:p>
          <a:p>
            <a:pPr lvl="1"/>
            <a:r>
              <a:rPr lang="en-US" dirty="0" smtClean="0"/>
              <a:t>Lithology classes over different slope regions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11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89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time </a:t>
            </a:r>
            <a:r>
              <a:rPr lang="fr-FR" dirty="0"/>
              <a:t>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0142" y="1237915"/>
            <a:ext cx="3708779" cy="5051288"/>
          </a:xfrm>
        </p:spPr>
        <p:txBody>
          <a:bodyPr/>
          <a:lstStyle/>
          <a:p>
            <a:r>
              <a:rPr lang="en-US" dirty="0" smtClean="0"/>
              <a:t>Lithology classes:</a:t>
            </a:r>
            <a:endParaRPr lang="en-US" dirty="0"/>
          </a:p>
          <a:p>
            <a:pPr lvl="1"/>
            <a:r>
              <a:rPr lang="en-US" dirty="0"/>
              <a:t>Mt – metamorphic</a:t>
            </a:r>
          </a:p>
          <a:p>
            <a:pPr lvl="1"/>
            <a:r>
              <a:rPr lang="en-US" dirty="0"/>
              <a:t>Pa – acid plutonic</a:t>
            </a:r>
          </a:p>
          <a:p>
            <a:pPr lvl="1"/>
            <a:r>
              <a:rPr lang="en-US" dirty="0" err="1"/>
              <a:t>Pb</a:t>
            </a:r>
            <a:r>
              <a:rPr lang="en-US" dirty="0"/>
              <a:t> – basic plutonic</a:t>
            </a:r>
          </a:p>
          <a:p>
            <a:pPr lvl="1"/>
            <a:r>
              <a:rPr lang="en-US" dirty="0"/>
              <a:t>Pi – intermediate plutonic</a:t>
            </a:r>
          </a:p>
          <a:p>
            <a:pPr lvl="1"/>
            <a:r>
              <a:rPr lang="en-US" dirty="0" err="1"/>
              <a:t>Py</a:t>
            </a:r>
            <a:r>
              <a:rPr lang="en-US" dirty="0"/>
              <a:t> – </a:t>
            </a:r>
            <a:r>
              <a:rPr lang="en-US" dirty="0" err="1"/>
              <a:t>pyroclastics</a:t>
            </a:r>
            <a:endParaRPr lang="en-US" dirty="0"/>
          </a:p>
          <a:p>
            <a:pPr lvl="1"/>
            <a:r>
              <a:rPr lang="en-US" dirty="0" err="1"/>
              <a:t>Sc</a:t>
            </a:r>
            <a:r>
              <a:rPr lang="en-US" dirty="0"/>
              <a:t> – carbonate sedimentary</a:t>
            </a:r>
          </a:p>
          <a:p>
            <a:pPr lvl="1"/>
            <a:r>
              <a:rPr lang="en-US" dirty="0"/>
              <a:t>Sm – mixed sedimentary</a:t>
            </a:r>
          </a:p>
          <a:p>
            <a:pPr lvl="1"/>
            <a:r>
              <a:rPr lang="en-US" dirty="0" err="1"/>
              <a:t>Ss</a:t>
            </a:r>
            <a:r>
              <a:rPr lang="en-US" dirty="0"/>
              <a:t> – </a:t>
            </a:r>
            <a:r>
              <a:rPr lang="en-US" dirty="0" err="1"/>
              <a:t>siliclastic</a:t>
            </a:r>
            <a:r>
              <a:rPr lang="en-US" dirty="0"/>
              <a:t> </a:t>
            </a:r>
            <a:r>
              <a:rPr lang="en-US" dirty="0" err="1"/>
              <a:t>sedimenary</a:t>
            </a:r>
            <a:endParaRPr lang="en-US" dirty="0"/>
          </a:p>
          <a:p>
            <a:pPr lvl="1"/>
            <a:r>
              <a:rPr lang="en-US" dirty="0"/>
              <a:t>Su – unconsolidated sedimentary</a:t>
            </a:r>
          </a:p>
          <a:p>
            <a:pPr lvl="1"/>
            <a:r>
              <a:rPr lang="en-US" dirty="0" err="1"/>
              <a:t>Va</a:t>
            </a:r>
            <a:r>
              <a:rPr lang="en-US" dirty="0"/>
              <a:t> – acid volcanic</a:t>
            </a:r>
          </a:p>
          <a:p>
            <a:pPr lvl="1"/>
            <a:r>
              <a:rPr lang="en-US" dirty="0" err="1"/>
              <a:t>Vb</a:t>
            </a:r>
            <a:r>
              <a:rPr lang="en-US" dirty="0"/>
              <a:t> – basic volcanic</a:t>
            </a:r>
          </a:p>
          <a:p>
            <a:pPr lvl="1"/>
            <a:r>
              <a:rPr lang="en-US" dirty="0"/>
              <a:t>Vi – intermediate volcanic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contenu 2"/>
          <p:cNvSpPr txBox="1">
            <a:spLocks/>
          </p:cNvSpPr>
          <p:nvPr/>
        </p:nvSpPr>
        <p:spPr>
          <a:xfrm>
            <a:off x="4448746" y="1235047"/>
            <a:ext cx="4608990" cy="50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Slope classes:</a:t>
            </a:r>
          </a:p>
          <a:p>
            <a:pPr lvl="1"/>
            <a:r>
              <a:rPr lang="en-US" dirty="0" smtClean="0"/>
              <a:t>Slope &lt; 1%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Slope over 5%?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Precipitation classes:</a:t>
            </a:r>
          </a:p>
          <a:p>
            <a:pPr lvl="1"/>
            <a:r>
              <a:rPr lang="es-ES" dirty="0" err="1" smtClean="0"/>
              <a:t>Arid</a:t>
            </a:r>
            <a:r>
              <a:rPr lang="es-ES" dirty="0" smtClean="0"/>
              <a:t> (</a:t>
            </a:r>
            <a:r>
              <a:rPr lang="es-ES" dirty="0" err="1" smtClean="0"/>
              <a:t>Ptot</a:t>
            </a:r>
            <a:r>
              <a:rPr lang="es-ES" dirty="0" smtClean="0"/>
              <a:t> </a:t>
            </a:r>
            <a:r>
              <a:rPr lang="es-ES" dirty="0"/>
              <a:t>&lt; 250 </a:t>
            </a:r>
            <a:r>
              <a:rPr lang="es-ES" dirty="0" smtClean="0"/>
              <a:t>mm/y)</a:t>
            </a:r>
            <a:endParaRPr lang="es-ES" dirty="0"/>
          </a:p>
          <a:p>
            <a:pPr lvl="1"/>
            <a:r>
              <a:rPr lang="es-ES" dirty="0" err="1"/>
              <a:t>Semi-arid</a:t>
            </a:r>
            <a:r>
              <a:rPr lang="es-ES" dirty="0"/>
              <a:t> </a:t>
            </a:r>
            <a:r>
              <a:rPr lang="es-ES" dirty="0" smtClean="0"/>
              <a:t>(250 </a:t>
            </a:r>
            <a:r>
              <a:rPr lang="es-ES" dirty="0"/>
              <a:t>≤</a:t>
            </a:r>
            <a:r>
              <a:rPr lang="es-ES" dirty="0" smtClean="0"/>
              <a:t> </a:t>
            </a:r>
            <a:r>
              <a:rPr lang="es-ES" dirty="0" err="1"/>
              <a:t>Ptot</a:t>
            </a:r>
            <a:r>
              <a:rPr lang="es-ES" dirty="0"/>
              <a:t> &lt; 500 </a:t>
            </a:r>
            <a:r>
              <a:rPr lang="es-ES" dirty="0" smtClean="0"/>
              <a:t>mm/y)</a:t>
            </a:r>
            <a:endParaRPr lang="es-ES" dirty="0"/>
          </a:p>
          <a:p>
            <a:pPr lvl="1"/>
            <a:r>
              <a:rPr lang="es-ES" dirty="0" err="1"/>
              <a:t>Humid</a:t>
            </a:r>
            <a:r>
              <a:rPr lang="es-ES" dirty="0"/>
              <a:t> (</a:t>
            </a:r>
            <a:r>
              <a:rPr lang="es-ES" dirty="0" smtClean="0"/>
              <a:t>500 </a:t>
            </a:r>
            <a:r>
              <a:rPr lang="es-ES" dirty="0"/>
              <a:t>≤</a:t>
            </a:r>
            <a:r>
              <a:rPr lang="es-ES" dirty="0" smtClean="0"/>
              <a:t> </a:t>
            </a:r>
            <a:r>
              <a:rPr lang="es-ES" dirty="0" err="1"/>
              <a:t>Ptot</a:t>
            </a:r>
            <a:r>
              <a:rPr lang="es-ES" dirty="0"/>
              <a:t> &lt; 1000 </a:t>
            </a:r>
            <a:r>
              <a:rPr lang="es-ES" dirty="0" smtClean="0"/>
              <a:t>mm/y)</a:t>
            </a:r>
            <a:endParaRPr lang="es-ES" dirty="0"/>
          </a:p>
          <a:p>
            <a:pPr lvl="1"/>
            <a:r>
              <a:rPr lang="es-ES" dirty="0" err="1"/>
              <a:t>Very</a:t>
            </a:r>
            <a:r>
              <a:rPr lang="es-ES" dirty="0"/>
              <a:t> </a:t>
            </a:r>
            <a:r>
              <a:rPr lang="es-ES" dirty="0" err="1"/>
              <a:t>humid</a:t>
            </a:r>
            <a:r>
              <a:rPr lang="es-ES" dirty="0"/>
              <a:t> </a:t>
            </a:r>
            <a:r>
              <a:rPr lang="es-ES" dirty="0" smtClean="0"/>
              <a:t>(1000 </a:t>
            </a:r>
            <a:r>
              <a:rPr lang="es-ES" dirty="0"/>
              <a:t>≤</a:t>
            </a:r>
            <a:r>
              <a:rPr lang="es-ES" dirty="0" smtClean="0"/>
              <a:t> </a:t>
            </a:r>
            <a:r>
              <a:rPr lang="es-ES" dirty="0" err="1"/>
              <a:t>Ptot</a:t>
            </a:r>
            <a:r>
              <a:rPr lang="es-ES" dirty="0"/>
              <a:t> &lt; 1500 </a:t>
            </a:r>
            <a:r>
              <a:rPr lang="es-ES" dirty="0" smtClean="0"/>
              <a:t>mm/y)</a:t>
            </a:r>
            <a:endParaRPr lang="es-ES" dirty="0"/>
          </a:p>
          <a:p>
            <a:pPr lvl="1"/>
            <a:r>
              <a:rPr lang="es-ES" dirty="0" err="1" smtClean="0"/>
              <a:t>Wet</a:t>
            </a:r>
            <a:r>
              <a:rPr lang="es-ES" dirty="0" smtClean="0"/>
              <a:t> (</a:t>
            </a:r>
            <a:r>
              <a:rPr lang="es-ES" dirty="0" err="1" smtClean="0"/>
              <a:t>Ptot</a:t>
            </a:r>
            <a:r>
              <a:rPr lang="es-ES" dirty="0" smtClean="0"/>
              <a:t> ≥ </a:t>
            </a:r>
            <a:r>
              <a:rPr lang="es-ES" dirty="0"/>
              <a:t>1500 </a:t>
            </a:r>
            <a:r>
              <a:rPr lang="es-ES" dirty="0" smtClean="0"/>
              <a:t>mm/y)</a:t>
            </a:r>
            <a:endParaRPr lang="es-ES" dirty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12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6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New time 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728298"/>
            <a:ext cx="6583679" cy="27432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1308"/>
            <a:ext cx="6583681" cy="27432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356501" y="3160138"/>
            <a:ext cx="2743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Mt – metamorphic</a:t>
            </a:r>
          </a:p>
          <a:p>
            <a:pPr lvl="1"/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Pa – acid plutonic</a:t>
            </a:r>
          </a:p>
          <a:p>
            <a:pPr lvl="1"/>
            <a:r>
              <a:rPr lang="en-U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Pb</a:t>
            </a:r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– basic plutonic</a:t>
            </a:r>
          </a:p>
          <a:p>
            <a:pPr lvl="1"/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Pi – intermediate plutonic</a:t>
            </a:r>
          </a:p>
          <a:p>
            <a:pPr lvl="1"/>
            <a:r>
              <a:rPr lang="en-U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Py</a:t>
            </a:r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– </a:t>
            </a:r>
            <a:r>
              <a:rPr lang="en-U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pyroclastics</a:t>
            </a:r>
            <a:endParaRPr lang="en-US" sz="12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lvl="1"/>
            <a:r>
              <a:rPr lang="en-U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Sc</a:t>
            </a:r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– carbonate sedimentary</a:t>
            </a:r>
          </a:p>
          <a:p>
            <a:pPr lvl="1"/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Sm – mixed sedimentary</a:t>
            </a:r>
          </a:p>
          <a:p>
            <a:pPr lvl="1"/>
            <a:r>
              <a:rPr lang="en-U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Ss</a:t>
            </a:r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– </a:t>
            </a:r>
            <a:r>
              <a:rPr lang="en-U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siliclastic</a:t>
            </a:r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sedimenary</a:t>
            </a:r>
            <a:endParaRPr lang="en-US" sz="12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lvl="1"/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Su – unconsolidated sedimentary</a:t>
            </a:r>
          </a:p>
          <a:p>
            <a:pPr lvl="1"/>
            <a:r>
              <a:rPr lang="en-U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Va</a:t>
            </a:r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– acid volcanic</a:t>
            </a:r>
          </a:p>
          <a:p>
            <a:pPr lvl="1"/>
            <a:r>
              <a:rPr lang="en-U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Vb</a:t>
            </a:r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– basic volcanic</a:t>
            </a:r>
          </a:p>
          <a:p>
            <a:pPr lvl="1"/>
            <a:r>
              <a:rPr lang="en-U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Vi – intermediate volcanic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054871" y="2048448"/>
            <a:ext cx="1346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AU </a:t>
            </a:r>
            <a:r>
              <a:rPr lang="en-US" dirty="0" err="1" smtClean="0">
                <a:solidFill>
                  <a:srgbClr val="FF0000"/>
                </a:solidFill>
              </a:rPr>
              <a:t>su</a:t>
            </a:r>
            <a:r>
              <a:rPr lang="en-US" dirty="0" smtClean="0">
                <a:solidFill>
                  <a:srgbClr val="FF0000"/>
                </a:solidFill>
              </a:rPr>
              <a:t> = 77%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FR </a:t>
            </a:r>
            <a:r>
              <a:rPr lang="en-US" dirty="0" err="1" smtClean="0">
                <a:solidFill>
                  <a:srgbClr val="FF0000"/>
                </a:solidFill>
              </a:rPr>
              <a:t>su</a:t>
            </a:r>
            <a:r>
              <a:rPr lang="en-US" dirty="0" smtClean="0">
                <a:solidFill>
                  <a:srgbClr val="FF0000"/>
                </a:solidFill>
              </a:rPr>
              <a:t> = 10%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149304" y="2472908"/>
            <a:ext cx="491705" cy="125539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/>
          <p:cNvSpPr/>
          <p:nvPr/>
        </p:nvSpPr>
        <p:spPr>
          <a:xfrm>
            <a:off x="2645432" y="2472908"/>
            <a:ext cx="491705" cy="125539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14"/>
          <p:cNvSpPr/>
          <p:nvPr/>
        </p:nvSpPr>
        <p:spPr>
          <a:xfrm>
            <a:off x="4071666" y="4192438"/>
            <a:ext cx="715995" cy="20013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/>
          <p:cNvSpPr/>
          <p:nvPr/>
        </p:nvSpPr>
        <p:spPr>
          <a:xfrm>
            <a:off x="2009956" y="4738762"/>
            <a:ext cx="692984" cy="145500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13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45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New time 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0663"/>
            <a:ext cx="4389120" cy="36576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81" y="1280662"/>
            <a:ext cx="4389119" cy="3657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14604" y="5028095"/>
            <a:ext cx="32521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s-E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Arid</a:t>
            </a:r>
            <a:r>
              <a:rPr lang="es-E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(</a:t>
            </a:r>
            <a:r>
              <a:rPr lang="es-E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Ptot</a:t>
            </a:r>
            <a:r>
              <a:rPr lang="es-E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&lt; 250 mm/y)</a:t>
            </a:r>
          </a:p>
          <a:p>
            <a:pPr lvl="1"/>
            <a:r>
              <a:rPr lang="es-E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Semi-arid</a:t>
            </a:r>
            <a:r>
              <a:rPr lang="es-E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(250 ≤ </a:t>
            </a:r>
            <a:r>
              <a:rPr lang="es-E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Ptot</a:t>
            </a:r>
            <a:r>
              <a:rPr lang="es-E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&lt; 500 mm/y)</a:t>
            </a:r>
          </a:p>
          <a:p>
            <a:pPr lvl="1"/>
            <a:r>
              <a:rPr lang="es-E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Humid</a:t>
            </a:r>
            <a:r>
              <a:rPr lang="es-E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(500 ≤ </a:t>
            </a:r>
            <a:r>
              <a:rPr lang="es-E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Ptot</a:t>
            </a:r>
            <a:r>
              <a:rPr lang="es-E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&lt; 1000 mm/y)</a:t>
            </a:r>
          </a:p>
          <a:p>
            <a:pPr lvl="1"/>
            <a:r>
              <a:rPr lang="es-E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Very</a:t>
            </a:r>
            <a:r>
              <a:rPr lang="es-E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es-E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humid</a:t>
            </a:r>
            <a:r>
              <a:rPr lang="es-E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(1000 ≤ </a:t>
            </a:r>
            <a:r>
              <a:rPr lang="es-E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Ptot</a:t>
            </a:r>
            <a:r>
              <a:rPr lang="es-E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&lt; 1500 mm/y)</a:t>
            </a:r>
          </a:p>
          <a:p>
            <a:pPr lvl="1"/>
            <a:r>
              <a:rPr lang="es-E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Wet</a:t>
            </a:r>
            <a:r>
              <a:rPr lang="es-E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(</a:t>
            </a:r>
            <a:r>
              <a:rPr lang="es-ES" sz="12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Ptot</a:t>
            </a:r>
            <a:r>
              <a:rPr lang="es-ES" sz="1200" dirty="0">
                <a:solidFill>
                  <a:srgbClr val="002060"/>
                </a:solidFill>
                <a:latin typeface="Arial Narrow" panose="020B0606020202030204" pitchFamily="34" charset="0"/>
              </a:rPr>
              <a:t> ≥ 1500 mm/y)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14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4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New time 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0349"/>
            <a:ext cx="4389121" cy="36576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79" y="1463040"/>
            <a:ext cx="4389121" cy="36576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886984" y="5120640"/>
            <a:ext cx="2155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AU Slope &lt; 1% = 79%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FR </a:t>
            </a:r>
            <a:r>
              <a:rPr lang="en-US" dirty="0">
                <a:solidFill>
                  <a:srgbClr val="FF0000"/>
                </a:solidFill>
              </a:rPr>
              <a:t>Slope &lt; 1%</a:t>
            </a:r>
            <a:r>
              <a:rPr lang="en-US" dirty="0" smtClean="0">
                <a:solidFill>
                  <a:srgbClr val="FF0000"/>
                </a:solidFill>
              </a:rPr>
              <a:t> = 20%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641131" y="3131389"/>
            <a:ext cx="928877" cy="1828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5417389" y="2268747"/>
            <a:ext cx="698739" cy="26914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ZoneTexte 11"/>
          <p:cNvSpPr txBox="1"/>
          <p:nvPr/>
        </p:nvSpPr>
        <p:spPr>
          <a:xfrm>
            <a:off x="5871451" y="5260739"/>
            <a:ext cx="2155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AU Slope &lt; 1% = 79%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FR </a:t>
            </a:r>
            <a:r>
              <a:rPr lang="en-US" dirty="0">
                <a:solidFill>
                  <a:srgbClr val="FF0000"/>
                </a:solidFill>
              </a:rPr>
              <a:t>Slope &lt; 1%</a:t>
            </a:r>
            <a:r>
              <a:rPr lang="en-US" dirty="0" smtClean="0">
                <a:solidFill>
                  <a:srgbClr val="FF0000"/>
                </a:solidFill>
              </a:rPr>
              <a:t> = 20%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2279307" y="2009955"/>
            <a:ext cx="928877" cy="29502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/>
          <p:cNvSpPr/>
          <p:nvPr/>
        </p:nvSpPr>
        <p:spPr>
          <a:xfrm>
            <a:off x="6741118" y="2268747"/>
            <a:ext cx="698739" cy="292435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15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8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0" grpId="1" animBg="1"/>
      <p:bldP spid="11" grpId="0" animBg="1"/>
      <p:bldP spid="11" grpId="1" animBg="1"/>
      <p:bldP spid="12" grpId="0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time </a:t>
            </a:r>
            <a:r>
              <a:rPr lang="fr-FR" dirty="0"/>
              <a:t>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308" y="1208910"/>
            <a:ext cx="4209691" cy="281068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2258" y="2441748"/>
            <a:ext cx="397567" cy="138320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117692"/>
            <a:ext cx="4304189" cy="293987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2707224"/>
            <a:ext cx="1112807" cy="70011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0767" y="3824949"/>
            <a:ext cx="3710032" cy="252887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66762" y="5089388"/>
            <a:ext cx="933647" cy="707606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55275" y="2536619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 Narrow" panose="020B0606020202030204" pitchFamily="34" charset="0"/>
              </a:rPr>
              <a:t>Slope (%)</a:t>
            </a:r>
            <a:endParaRPr lang="en-US" sz="1000" dirty="0">
              <a:latin typeface="Arial Narrow" panose="020B060602020203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464579" y="4843167"/>
            <a:ext cx="11416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 Narrow" panose="020B0606020202030204" pitchFamily="34" charset="0"/>
              </a:rPr>
              <a:t>Precipitation classes</a:t>
            </a:r>
            <a:endParaRPr lang="en-US" sz="1000" dirty="0">
              <a:latin typeface="Arial Narrow" panose="020B060602020203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 rot="16200000">
            <a:off x="4712258" y="2928750"/>
            <a:ext cx="982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 Narrow" panose="020B0606020202030204" pitchFamily="34" charset="0"/>
              </a:rPr>
              <a:t>Lithology classes</a:t>
            </a:r>
            <a:endParaRPr lang="en-US" sz="1000" dirty="0">
              <a:latin typeface="Arial Narrow" panose="020B0606020202030204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16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97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time </a:t>
            </a:r>
            <a:r>
              <a:rPr lang="fr-FR" dirty="0"/>
              <a:t>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8092" y="3554651"/>
            <a:ext cx="3343280" cy="282794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532" y="1187210"/>
            <a:ext cx="3595958" cy="308818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87210"/>
            <a:ext cx="3587949" cy="304515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626" y="3470098"/>
            <a:ext cx="1280160" cy="80539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9453" y="5357004"/>
            <a:ext cx="824256" cy="82425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86069" y="1400817"/>
            <a:ext cx="543464" cy="1910889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061026" y="3237630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 Narrow" panose="020B0606020202030204" pitchFamily="34" charset="0"/>
              </a:rPr>
              <a:t>Slope (%)</a:t>
            </a:r>
            <a:endParaRPr lang="en-US" sz="1000" dirty="0">
              <a:latin typeface="Arial Narrow" panose="020B060602020203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257545" y="5112723"/>
            <a:ext cx="11416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 Narrow" panose="020B0606020202030204" pitchFamily="34" charset="0"/>
              </a:rPr>
              <a:t>Precipitation classes</a:t>
            </a:r>
            <a:endParaRPr lang="en-US" sz="1000" dirty="0">
              <a:latin typeface="Arial Narrow" panose="020B060602020203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 rot="16200000">
            <a:off x="4371478" y="2116711"/>
            <a:ext cx="982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 Narrow" panose="020B0606020202030204" pitchFamily="34" charset="0"/>
              </a:rPr>
              <a:t>Lithology classes</a:t>
            </a:r>
            <a:endParaRPr lang="en-US" sz="1000" dirty="0">
              <a:latin typeface="Arial Narrow" panose="020B0606020202030204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17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74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New time 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Threshold values:</a:t>
            </a:r>
          </a:p>
          <a:p>
            <a:pPr lvl="1"/>
            <a:r>
              <a:rPr lang="en-US" dirty="0" smtClean="0"/>
              <a:t>Simulation 1: 5 threshold classes (1.00 – 4.00 km</a:t>
            </a:r>
            <a:r>
              <a:rPr lang="en-US" baseline="30000" dirty="0" smtClean="0"/>
              <a:t>2</a:t>
            </a:r>
            <a:r>
              <a:rPr lang="en-US" dirty="0" smtClean="0"/>
              <a:t>), based only on lithology</a:t>
            </a:r>
          </a:p>
          <a:p>
            <a:pPr lvl="1"/>
            <a:r>
              <a:rPr lang="en-US" dirty="0" smtClean="0"/>
              <a:t>Simulation 2: 7 threshold classes (1.00 – 125.00 km</a:t>
            </a:r>
            <a:r>
              <a:rPr lang="en-US" baseline="30000" dirty="0" smtClean="0"/>
              <a:t>2</a:t>
            </a:r>
            <a:r>
              <a:rPr lang="en-US" dirty="0" smtClean="0"/>
              <a:t>), based on lithology and precipitation</a:t>
            </a:r>
          </a:p>
          <a:p>
            <a:pPr lvl="1"/>
            <a:r>
              <a:rPr lang="en-US" dirty="0" smtClean="0"/>
              <a:t>Simulation 3: 10 threshold classes (0.50 – 125.00 km</a:t>
            </a:r>
            <a:r>
              <a:rPr lang="en-US" baseline="30000" dirty="0" smtClean="0"/>
              <a:t>2</a:t>
            </a:r>
            <a:r>
              <a:rPr lang="en-US" dirty="0" smtClean="0"/>
              <a:t>), based on lithology and precipitation</a:t>
            </a:r>
          </a:p>
          <a:p>
            <a:pPr lvl="1"/>
            <a:r>
              <a:rPr lang="en-US" dirty="0" smtClean="0"/>
              <a:t>Simulation 4: 15 threshold classes (0.50 – 250.00 km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r>
              <a:rPr lang="en-US" dirty="0"/>
              <a:t> , based on </a:t>
            </a:r>
            <a:r>
              <a:rPr lang="en-US" dirty="0" smtClean="0"/>
              <a:t>lithology, slope, </a:t>
            </a:r>
            <a:r>
              <a:rPr lang="en-US" dirty="0"/>
              <a:t>and precipitation</a:t>
            </a:r>
          </a:p>
          <a:p>
            <a:pPr lvl="1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18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73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time </a:t>
            </a:r>
            <a:r>
              <a:rPr lang="fr-FR" dirty="0"/>
              <a:t>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928" y="1274294"/>
            <a:ext cx="3759506" cy="256032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631" y="1274294"/>
            <a:ext cx="3827085" cy="256032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4957" y="3029473"/>
            <a:ext cx="1174144" cy="97390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54729" y="2798157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δ</a:t>
            </a:r>
            <a:r>
              <a:rPr lang="fr-FR" sz="1200" dirty="0" smtClean="0"/>
              <a:t> (km/km</a:t>
            </a:r>
            <a:r>
              <a:rPr lang="fr-FR" sz="1200" baseline="30000" dirty="0" smtClean="0"/>
              <a:t>2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200226" y="1293968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Observed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089585" y="1293968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HydroSHEDS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15”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00225" y="3873272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Simulation 1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530411" y="3973602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Simulation 2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6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226" y="3929500"/>
            <a:ext cx="3846273" cy="256032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7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65686" y="3931920"/>
            <a:ext cx="3723754" cy="2560320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19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0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Surface Models and river discharge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0142" y="4561417"/>
            <a:ext cx="8352890" cy="1727785"/>
          </a:xfrm>
        </p:spPr>
        <p:txBody>
          <a:bodyPr>
            <a:normAutofit/>
          </a:bodyPr>
          <a:lstStyle/>
          <a:p>
            <a:r>
              <a:rPr lang="en-US" dirty="0" err="1" smtClean="0"/>
              <a:t>Gascoin</a:t>
            </a:r>
            <a:r>
              <a:rPr lang="en-US" dirty="0" smtClean="0"/>
              <a:t> </a:t>
            </a:r>
            <a:r>
              <a:rPr lang="en-US" dirty="0"/>
              <a:t>et al. (2009) added a new groundwater reservoir in CLSM to better represent water transfers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Vergnes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/>
              <a:t>Decharme</a:t>
            </a:r>
            <a:r>
              <a:rPr lang="en-US" dirty="0"/>
              <a:t> (2012) validated this new groundwater scheme based on GRACE TWS and GRDC river discharge data.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Espace réservé du contenu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83847" y="1375935"/>
            <a:ext cx="4137455" cy="29383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19170" y="1306923"/>
            <a:ext cx="4005888" cy="332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Soil moisture has important role on climate, and is connected to water table dynamics (Lo et al., 2010) affecting river flow variability by the total runoff</a:t>
            </a:r>
            <a:r>
              <a:rPr lang="en-U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Depending on water table depth, groundwater can influence land surface processes (</a:t>
            </a:r>
            <a:r>
              <a:rPr lang="en-US" sz="20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Kollet</a:t>
            </a: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 and Maxwell, 2008).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2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40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time </a:t>
            </a:r>
            <a:r>
              <a:rPr lang="fr-FR" dirty="0"/>
              <a:t>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928" y="1274294"/>
            <a:ext cx="3759506" cy="256032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631" y="1274294"/>
            <a:ext cx="3827085" cy="256032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226" y="3931920"/>
            <a:ext cx="3792208" cy="256032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66944" y="3931920"/>
            <a:ext cx="3801687" cy="256032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4957" y="3029473"/>
            <a:ext cx="1174144" cy="97390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54729" y="2798157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δ</a:t>
            </a:r>
            <a:r>
              <a:rPr lang="fr-FR" sz="1200" dirty="0" smtClean="0"/>
              <a:t> (km/km</a:t>
            </a:r>
            <a:r>
              <a:rPr lang="fr-FR" sz="1200" baseline="30000" dirty="0" smtClean="0"/>
              <a:t>2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200226" y="1293968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Observed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089585" y="1293968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HydroSHEDS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15”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00225" y="3873272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Simulation 3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530411" y="3973602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Simulation 4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20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56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time </a:t>
            </a:r>
            <a:r>
              <a:rPr lang="fr-FR" dirty="0"/>
              <a:t>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9307" y="3314131"/>
            <a:ext cx="1174144" cy="97390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121827" y="3082815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δ</a:t>
            </a:r>
            <a:r>
              <a:rPr lang="fr-FR" sz="1200" dirty="0" smtClean="0"/>
              <a:t> (km/km</a:t>
            </a:r>
            <a:r>
              <a:rPr lang="fr-FR" sz="1200" baseline="30000" dirty="0" smtClean="0"/>
              <a:t>2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200226" y="1293968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Observed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089585" y="1293968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HydroSHEDS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15”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530411" y="3973602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Simulation 2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225" y="1268222"/>
            <a:ext cx="3104580" cy="256032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5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84513" y="1211379"/>
            <a:ext cx="3004927" cy="256032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200225" y="3873272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Simulation 1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6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225" y="3873272"/>
            <a:ext cx="2992181" cy="256032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7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5418" y="3828542"/>
            <a:ext cx="3084022" cy="256032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21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47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time </a:t>
            </a:r>
            <a:r>
              <a:rPr lang="fr-FR" dirty="0"/>
              <a:t>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9307" y="3314131"/>
            <a:ext cx="1174144" cy="97390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139079" y="3082815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δ</a:t>
            </a:r>
            <a:r>
              <a:rPr lang="fr-FR" sz="1200" dirty="0" smtClean="0"/>
              <a:t> (km/km</a:t>
            </a:r>
            <a:r>
              <a:rPr lang="fr-FR" sz="1200" baseline="30000" dirty="0" smtClean="0"/>
              <a:t>2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200226" y="1293968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Observed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089585" y="1293968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HydroSHEDS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15”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00225" y="3873272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Simulation 3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530411" y="3973602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Simulation 4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225" y="1268222"/>
            <a:ext cx="3104580" cy="256032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5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84513" y="1211379"/>
            <a:ext cx="3004927" cy="256032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168" y="3877056"/>
            <a:ext cx="3024786" cy="256032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7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7024" y="3831336"/>
            <a:ext cx="3057098" cy="256032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22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36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New time 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Threshold results: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Drainage density depends on lithology and climate</a:t>
            </a:r>
          </a:p>
          <a:p>
            <a:r>
              <a:rPr lang="en-US" dirty="0"/>
              <a:t>S</a:t>
            </a:r>
            <a:r>
              <a:rPr lang="en-US" dirty="0" smtClean="0"/>
              <a:t>lope threshold improved AU results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Simulation 5: evaluation of high slope values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Validation over US, BR and NZ</a:t>
            </a:r>
            <a:endParaRPr lang="en-US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71236"/>
              </p:ext>
            </p:extLst>
          </p:nvPr>
        </p:nvGraphicFramePr>
        <p:xfrm>
          <a:off x="741872" y="1793275"/>
          <a:ext cx="7229867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779"/>
                <a:gridCol w="710449"/>
                <a:gridCol w="710449"/>
                <a:gridCol w="710449"/>
                <a:gridCol w="710449"/>
                <a:gridCol w="835823"/>
                <a:gridCol w="835823"/>
                <a:gridCol w="835823"/>
                <a:gridCol w="835823"/>
              </a:tblGrid>
              <a:tr h="252000"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AU</a:t>
                      </a:r>
                      <a:endParaRPr lang="fr-FR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</a:t>
                      </a:r>
                      <a:endParaRPr lang="fr-FR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</a:tr>
              <a:tr h="157728"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Bias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Corr.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aseline="0" dirty="0" smtClean="0"/>
                        <a:t>R</a:t>
                      </a:r>
                      <a:r>
                        <a:rPr lang="fr-FR" sz="1400" baseline="30000" dirty="0" smtClean="0"/>
                        <a:t>2</a:t>
                      </a:r>
                      <a:endParaRPr lang="fr-FR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aseline="0" dirty="0" smtClean="0"/>
                        <a:t>RMSE</a:t>
                      </a:r>
                      <a:endParaRPr lang="fr-FR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Bias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Corr.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aseline="0" dirty="0" smtClean="0"/>
                        <a:t>R</a:t>
                      </a:r>
                      <a:r>
                        <a:rPr lang="fr-FR" sz="1400" baseline="30000" dirty="0" smtClean="0"/>
                        <a:t>2</a:t>
                      </a:r>
                      <a:endParaRPr lang="fr-FR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aseline="0" dirty="0" smtClean="0"/>
                        <a:t>RMSE</a:t>
                      </a:r>
                      <a:endParaRPr lang="fr-FR" sz="1400" baseline="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fr-FR" sz="1400" baseline="0" dirty="0" err="1" smtClean="0"/>
                        <a:t>Obs</a:t>
                      </a:r>
                      <a:r>
                        <a:rPr lang="fr-FR" sz="1400" baseline="0" dirty="0" smtClean="0"/>
                        <a:t> x HS30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0,25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-0,03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0,001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0,51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0,57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0,19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0,04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0,67</a:t>
                      </a:r>
                      <a:endParaRPr lang="fr-FR" sz="14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Obs</a:t>
                      </a:r>
                      <a:r>
                        <a:rPr lang="fr-FR" sz="1400" dirty="0" smtClean="0"/>
                        <a:t> x HS15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0,25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-0,06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0,004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0,51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0,56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0,29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0,09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0,66</a:t>
                      </a:r>
                      <a:endParaRPr lang="fr-FR" sz="14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Obs</a:t>
                      </a:r>
                      <a:r>
                        <a:rPr lang="fr-FR" sz="1400" dirty="0" smtClean="0"/>
                        <a:t> x Sim1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-0,14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0,44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0,19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0,41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0,09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0,17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0,34</a:t>
                      </a:r>
                      <a:endParaRPr lang="fr-FR" sz="14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Obs</a:t>
                      </a:r>
                      <a:r>
                        <a:rPr lang="fr-FR" sz="1400" dirty="0" smtClean="0"/>
                        <a:t> x Sim2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0,06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0,61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0,37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0,35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0,09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0,17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0,34</a:t>
                      </a:r>
                      <a:endParaRPr lang="fr-FR" sz="14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Obs</a:t>
                      </a:r>
                      <a:r>
                        <a:rPr lang="fr-FR" sz="1400" dirty="0" smtClean="0"/>
                        <a:t> x Sim3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0,007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0,54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0,30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0,37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0,04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0,21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0,33</a:t>
                      </a:r>
                      <a:endParaRPr lang="fr-FR" sz="14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Obs</a:t>
                      </a:r>
                      <a:r>
                        <a:rPr lang="fr-FR" sz="1400" dirty="0" smtClean="0"/>
                        <a:t> x Sim4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0,07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0,61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0,38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0,35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0,10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0,39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0,15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0,39</a:t>
                      </a:r>
                      <a:endParaRPr lang="fr-FR" sz="1400" dirty="0"/>
                    </a:p>
                  </a:txBody>
                  <a:tcPr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23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11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ORCHIDEE model – Routing scheme</a:t>
            </a:r>
            <a:endParaRPr lang="en-US" dirty="0"/>
          </a:p>
        </p:txBody>
      </p:sp>
      <p:grpSp>
        <p:nvGrpSpPr>
          <p:cNvPr id="14" name="Groupe 13"/>
          <p:cNvGrpSpPr/>
          <p:nvPr/>
        </p:nvGrpSpPr>
        <p:grpSpPr>
          <a:xfrm>
            <a:off x="823404" y="1516681"/>
            <a:ext cx="7195071" cy="3328927"/>
            <a:chOff x="823404" y="1516681"/>
            <a:chExt cx="7195071" cy="3328927"/>
          </a:xfrm>
        </p:grpSpPr>
        <p:pic>
          <p:nvPicPr>
            <p:cNvPr id="5" name="Espace réservé du contenu 6" descr="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404" y="1516681"/>
              <a:ext cx="7195071" cy="3328927"/>
            </a:xfrm>
            <a:prstGeom prst="rect">
              <a:avLst/>
            </a:prstGeom>
          </p:spPr>
        </p:pic>
        <p:cxnSp>
          <p:nvCxnSpPr>
            <p:cNvPr id="7" name="Connecteur droit avec flèche 6"/>
            <p:cNvCxnSpPr/>
            <p:nvPr/>
          </p:nvCxnSpPr>
          <p:spPr>
            <a:xfrm>
              <a:off x="5960855" y="3189770"/>
              <a:ext cx="432000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6176855" y="3189770"/>
              <a:ext cx="0" cy="976788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>
              <a:off x="5978107" y="4166558"/>
              <a:ext cx="216000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>
              <a:off x="5975239" y="3654756"/>
              <a:ext cx="216000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/>
          <p:cNvSpPr txBox="1"/>
          <p:nvPr/>
        </p:nvSpPr>
        <p:spPr>
          <a:xfrm>
            <a:off x="6323847" y="3019248"/>
            <a:ext cx="741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Q</a:t>
            </a:r>
            <a:r>
              <a:rPr lang="fr-FR" sz="1400" baseline="-250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out</a:t>
            </a:r>
            <a:endParaRPr lang="en-US" sz="1400" baseline="-25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ZoneTexte 15" descr=" 6"/>
          <p:cNvSpPr txBox="1"/>
          <p:nvPr/>
        </p:nvSpPr>
        <p:spPr>
          <a:xfrm>
            <a:off x="7238771" y="3065882"/>
            <a:ext cx="1616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g</a:t>
            </a:r>
            <a:r>
              <a:rPr lang="en-US" sz="1400" baseline="-250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stream</a:t>
            </a:r>
            <a:r>
              <a:rPr lang="en-US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= 0.24E-3 d/km</a:t>
            </a:r>
            <a:endParaRPr lang="en-US" sz="1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ZoneTexte 16" descr=" 7"/>
          <p:cNvSpPr txBox="1"/>
          <p:nvPr/>
        </p:nvSpPr>
        <p:spPr>
          <a:xfrm>
            <a:off x="7260617" y="3565521"/>
            <a:ext cx="1616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g</a:t>
            </a:r>
            <a:r>
              <a:rPr lang="en-US" sz="1400" baseline="-250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fast</a:t>
            </a:r>
            <a:r>
              <a:rPr lang="en-US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= 3E-3 d/km</a:t>
            </a:r>
            <a:endParaRPr lang="en-US" sz="1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ZoneTexte 17" descr=" 8"/>
          <p:cNvSpPr txBox="1"/>
          <p:nvPr/>
        </p:nvSpPr>
        <p:spPr>
          <a:xfrm>
            <a:off x="7238769" y="4034812"/>
            <a:ext cx="1862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g</a:t>
            </a:r>
            <a:r>
              <a:rPr lang="en-US" sz="1400" baseline="-250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slow</a:t>
            </a:r>
            <a:r>
              <a:rPr lang="en-US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= 25E-3 d/km</a:t>
            </a:r>
            <a:endParaRPr lang="en-US" sz="1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 descr=" 14"/>
              <p:cNvSpPr txBox="1"/>
              <p:nvPr/>
            </p:nvSpPr>
            <p:spPr>
              <a:xfrm>
                <a:off x="182423" y="3556769"/>
                <a:ext cx="1469680" cy="6281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9" name="ZoneTexte 18" descr="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423" y="3556769"/>
                <a:ext cx="1469680" cy="62818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 descr=" 22"/>
              <p:cNvSpPr txBox="1"/>
              <p:nvPr/>
            </p:nvSpPr>
            <p:spPr>
              <a:xfrm>
                <a:off x="3479126" y="5332510"/>
                <a:ext cx="1708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𝑠𝑙𝑜𝑤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ZoneTexte 19" descr="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9126" y="5332510"/>
                <a:ext cx="1708353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143" r="-1429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Ellipse 21"/>
          <p:cNvSpPr/>
          <p:nvPr/>
        </p:nvSpPr>
        <p:spPr>
          <a:xfrm>
            <a:off x="2587920" y="3922674"/>
            <a:ext cx="1927905" cy="5716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ZoneTexte 22"/>
          <p:cNvSpPr txBox="1"/>
          <p:nvPr/>
        </p:nvSpPr>
        <p:spPr>
          <a:xfrm>
            <a:off x="7260617" y="2751842"/>
            <a:ext cx="1566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Reservoir property</a:t>
            </a:r>
            <a:endParaRPr lang="en-US" sz="16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6" name="Connecteur en angle 5"/>
          <p:cNvCxnSpPr/>
          <p:nvPr/>
        </p:nvCxnSpPr>
        <p:spPr>
          <a:xfrm>
            <a:off x="1509623" y="4034812"/>
            <a:ext cx="1777041" cy="1525494"/>
          </a:xfrm>
          <a:prstGeom prst="bentConnector3">
            <a:avLst>
              <a:gd name="adj1" fmla="val 27184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en angle 20"/>
          <p:cNvCxnSpPr/>
          <p:nvPr/>
        </p:nvCxnSpPr>
        <p:spPr>
          <a:xfrm rot="10800000" flipV="1">
            <a:off x="5331125" y="4214578"/>
            <a:ext cx="1907645" cy="1345728"/>
          </a:xfrm>
          <a:prstGeom prst="bentConnector3">
            <a:avLst>
              <a:gd name="adj1" fmla="val 22868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3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804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ORCHIDEE model – Time constant </a:t>
            </a:r>
            <a:r>
              <a:rPr lang="fr-FR" dirty="0"/>
              <a:t>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7" b="2417"/>
          <a:stretch/>
        </p:blipFill>
        <p:spPr>
          <a:xfrm>
            <a:off x="914400" y="1233257"/>
            <a:ext cx="7313616" cy="501603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764" y="1229527"/>
            <a:ext cx="7227244" cy="5227146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4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8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477783" y="5308579"/>
            <a:ext cx="2743200" cy="103517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ORCHIDEE model – Time 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 smtClean="0"/>
              <a:t>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839418" y="3079630"/>
            <a:ext cx="4239166" cy="103517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space réservé du contenu 1"/>
          <p:cNvSpPr>
            <a:spLocks noGrp="1"/>
          </p:cNvSpPr>
          <p:nvPr>
            <p:ph sz="half" idx="1"/>
          </p:nvPr>
        </p:nvSpPr>
        <p:spPr>
          <a:xfrm>
            <a:off x="380142" y="1237915"/>
            <a:ext cx="4134708" cy="4939048"/>
          </a:xfrm>
        </p:spPr>
        <p:txBody>
          <a:bodyPr/>
          <a:lstStyle/>
          <a:p>
            <a:r>
              <a:rPr lang="en-US" b="1" dirty="0" smtClean="0"/>
              <a:t>ORCHIDEE’s time constant (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en-US" b="1" dirty="0" smtClean="0"/>
              <a:t>)</a:t>
            </a:r>
          </a:p>
          <a:p>
            <a:pPr lvl="1"/>
            <a:r>
              <a:rPr lang="en-US" dirty="0" smtClean="0"/>
              <a:t>Flow is given by: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Depends only on the topography, and a property of reservoir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g</a:t>
            </a:r>
            <a:r>
              <a:rPr lang="en-US" baseline="-25000" dirty="0" err="1" smtClean="0"/>
              <a:t>slow</a:t>
            </a:r>
            <a:r>
              <a:rPr lang="en-US" dirty="0" smtClean="0"/>
              <a:t> was based on Senegal basin calibration and is globally constant (Ngo-</a:t>
            </a:r>
            <a:r>
              <a:rPr lang="en-US" dirty="0" err="1" smtClean="0"/>
              <a:t>Duc</a:t>
            </a:r>
            <a:r>
              <a:rPr lang="en-US" dirty="0" smtClean="0"/>
              <a:t> et al., 2007)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4629150" y="1237915"/>
            <a:ext cx="4103882" cy="493904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New time constant (</a:t>
            </a:r>
            <a:r>
              <a:rPr lang="en-US" dirty="0" err="1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en-US" b="1" baseline="-250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new</a:t>
            </a:r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)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Based on the flow recession equation proposed by </a:t>
            </a:r>
            <a:r>
              <a:rPr lang="en-US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Brutsaert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(2005)</a:t>
            </a:r>
          </a:p>
          <a:p>
            <a:pPr lvl="2"/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Unconfined aquifer, rectangular cross-section, rectangular basin, basin scale, aquifer initially saturated, </a:t>
            </a:r>
            <a:r>
              <a:rPr lang="en-US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longterm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solution, free surface, flow </a:t>
            </a:r>
            <a:r>
              <a:rPr lang="en-US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paralel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to the surface</a:t>
            </a:r>
          </a:p>
          <a:p>
            <a:pPr lvl="1"/>
            <a:endParaRPr lang="en-US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lvl="1"/>
            <a:endParaRPr lang="en-US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lvl="1"/>
            <a:endParaRPr lang="en-US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lvl="1"/>
            <a:endParaRPr lang="en-US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lvl="1"/>
            <a:endParaRPr lang="en-US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lvl="1"/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Depends on effective porosity (n</a:t>
            </a:r>
            <a:r>
              <a:rPr lang="en-US" baseline="-25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e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), drainage density (</a:t>
            </a:r>
            <a:r>
              <a:rPr lang="en-US" dirty="0" smtClean="0">
                <a:solidFill>
                  <a:srgbClr val="002060"/>
                </a:solidFill>
                <a:ea typeface="Batang" panose="02030600000101010101" pitchFamily="18" charset="-127"/>
              </a:rPr>
              <a:t>δ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), and effective transmissivity (</a:t>
            </a:r>
            <a:r>
              <a:rPr lang="en-US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T</a:t>
            </a:r>
            <a:r>
              <a:rPr lang="en-US" baseline="-250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e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)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5586867" y="5454171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6867" y="5454171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4883773" y="3166989"/>
                <a:ext cx="4160306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𝑄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𝑉</m:t>
                      </m:r>
                      <m:r>
                        <a:rPr lang="fr-FR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m:rPr>
                              <m:sty m:val="p"/>
                            </m:rPr>
                            <a:rPr lang="fr-FR" sz="2400" b="0" i="0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exp</m:t>
                          </m:r>
                          <m:d>
                            <m:d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fr-FR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𝑑𝑡</m:t>
                                      </m:r>
                                    </m:e>
                                    <m:sub>
                                      <m:r>
                                        <a:rPr lang="fr-FR" sz="24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𝑟𝑜𝑢𝑡𝑖𝑛𝑔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86400</m:t>
                                  </m:r>
                                  <m:r>
                                    <a:rPr lang="fr-FR" sz="2400" b="0" i="1" smtClean="0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∙</m:t>
                                  </m:r>
                                  <m:r>
                                    <a:rPr lang="fr-FR" sz="2400" b="0" i="1" smtClean="0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773" y="3166989"/>
                <a:ext cx="4160306" cy="8298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1563708" y="5456833"/>
                <a:ext cx="17083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𝑠𝑙𝑜𝑤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3708" y="5456833"/>
                <a:ext cx="1708353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143" r="-142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012386" y="3715699"/>
                <a:ext cx="906915" cy="6419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2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2386" y="3715699"/>
                <a:ext cx="906915" cy="64190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 descr=" 14"/>
              <p:cNvSpPr txBox="1"/>
              <p:nvPr/>
            </p:nvSpPr>
            <p:spPr>
              <a:xfrm>
                <a:off x="1337083" y="2073015"/>
                <a:ext cx="2363637" cy="64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e>
                            <m:sub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𝑟𝑜𝑢𝑡𝑖𝑛𝑔</m:t>
                              </m:r>
                            </m:sub>
                          </m:sSub>
                        </m:num>
                        <m:den>
                          <m: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86400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" name="ZoneTexte 12" descr="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7083" y="2073015"/>
                <a:ext cx="2363637" cy="64549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5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40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975" y="4350026"/>
            <a:ext cx="4747025" cy="198870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1" y="3291667"/>
            <a:ext cx="4416725" cy="186566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437" y="1981472"/>
            <a:ext cx="4818563" cy="189177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ORCHIDEE model – Time 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8996" y="1212037"/>
            <a:ext cx="8289396" cy="2100508"/>
          </a:xfrm>
        </p:spPr>
        <p:txBody>
          <a:bodyPr/>
          <a:lstStyle/>
          <a:p>
            <a:r>
              <a:rPr lang="en-US" dirty="0" smtClean="0"/>
              <a:t>Groundwater residence time: </a:t>
            </a:r>
          </a:p>
          <a:p>
            <a:pPr lvl="1"/>
            <a:r>
              <a:rPr lang="en-US" dirty="0" smtClean="0"/>
              <a:t>1400 (</a:t>
            </a:r>
            <a:r>
              <a:rPr lang="en-US" dirty="0" err="1" smtClean="0"/>
              <a:t>Marsily</a:t>
            </a:r>
            <a:r>
              <a:rPr lang="en-US" dirty="0" smtClean="0"/>
              <a:t>, 1995) ~ 1500 years (</a:t>
            </a:r>
            <a:r>
              <a:rPr lang="en-US" dirty="0" err="1" smtClean="0"/>
              <a:t>Jeandel</a:t>
            </a:r>
            <a:r>
              <a:rPr lang="en-US" dirty="0" smtClean="0"/>
              <a:t> and </a:t>
            </a:r>
            <a:r>
              <a:rPr lang="en-US" dirty="0" err="1" smtClean="0"/>
              <a:t>Mosseri</a:t>
            </a:r>
            <a:r>
              <a:rPr lang="en-US" dirty="0" smtClean="0"/>
              <a:t>, 2011); </a:t>
            </a:r>
            <a:r>
              <a:rPr lang="en-US" dirty="0" smtClean="0">
                <a:solidFill>
                  <a:srgbClr val="FF0000"/>
                </a:solidFill>
              </a:rPr>
              <a:t>ORCHIDEE ~ 65 days</a:t>
            </a:r>
          </a:p>
          <a:p>
            <a:r>
              <a:rPr lang="en-US" dirty="0" smtClean="0"/>
              <a:t>Sensitivity analysis with new formulation:</a:t>
            </a:r>
          </a:p>
          <a:p>
            <a:pPr lvl="1"/>
            <a:r>
              <a:rPr lang="en-US" dirty="0" smtClean="0">
                <a:ea typeface="Batang" panose="02030600000101010101" pitchFamily="18" charset="-127"/>
                <a:cs typeface="KacstBook" panose="02000000000000000000" pitchFamily="2" charset="-78"/>
              </a:rPr>
              <a:t>Constant 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>
                <a:ea typeface="Batang" panose="02030600000101010101" pitchFamily="18" charset="-127"/>
                <a:cs typeface="KacstBook" panose="02000000000000000000" pitchFamily="2" charset="-78"/>
              </a:rPr>
              <a:t> </a:t>
            </a:r>
            <a:r>
              <a:rPr lang="en-US" dirty="0" smtClean="0">
                <a:ea typeface="Batang" panose="02030600000101010101" pitchFamily="18" charset="-127"/>
                <a:cs typeface="KacstBook" panose="02000000000000000000" pitchFamily="2" charset="-78"/>
              </a:rPr>
              <a:t>for slow reservoir (groundwater)</a:t>
            </a:r>
          </a:p>
          <a:p>
            <a:pPr lvl="1"/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en-US" dirty="0" smtClean="0">
                <a:ea typeface="Batang" panose="02030600000101010101" pitchFamily="18" charset="-127"/>
                <a:cs typeface="KacstBook" panose="02000000000000000000" pitchFamily="2" charset="-78"/>
              </a:rPr>
              <a:t> = 1 year; 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en-US" dirty="0" smtClean="0">
                <a:ea typeface="Batang" panose="02030600000101010101" pitchFamily="18" charset="-127"/>
                <a:cs typeface="KacstBook" panose="02000000000000000000" pitchFamily="2" charset="-78"/>
              </a:rPr>
              <a:t> = 10 years; </a:t>
            </a:r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en-US" dirty="0" smtClean="0">
                <a:ea typeface="Batang" panose="02030600000101010101" pitchFamily="18" charset="-127"/>
                <a:cs typeface="KacstBook" panose="02000000000000000000" pitchFamily="2" charset="-78"/>
              </a:rPr>
              <a:t> = 100 years;</a:t>
            </a:r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6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11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time </a:t>
            </a:r>
            <a:r>
              <a:rPr lang="fr-FR" dirty="0"/>
              <a:t>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Effective porosity (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baseline="-25000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/>
              <a:t>Specific yield values from Johnson (1967) associated with Hartmann and </a:t>
            </a:r>
            <a:r>
              <a:rPr lang="en-US" dirty="0" err="1" smtClean="0"/>
              <a:t>Moosdorf</a:t>
            </a:r>
            <a:r>
              <a:rPr lang="en-US" dirty="0" smtClean="0"/>
              <a:t> (2012) global lithology data (0.14 – 0.26);</a:t>
            </a:r>
          </a:p>
          <a:p>
            <a:pPr lvl="1"/>
            <a:r>
              <a:rPr lang="en-US" dirty="0" smtClean="0"/>
              <a:t>Total porosity values from Gleeson et al. (2014) global data (GLYMPS)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 descr="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7"/>
          <a:stretch/>
        </p:blipFill>
        <p:spPr>
          <a:xfrm>
            <a:off x="508132" y="2628901"/>
            <a:ext cx="8224900" cy="3847667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7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29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time </a:t>
            </a:r>
            <a:r>
              <a:rPr lang="fr-FR" dirty="0"/>
              <a:t>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Effective porosity (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baseline="-25000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Specific yield values from Johnson (1967) associated with Hartmann and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Moosdorf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(2012) global lithology data (0.14 – 0.26);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1D9600"/>
                </a:solidFill>
              </a:rPr>
              <a:t>Total porosity values from Gleeson et al. (2014) global data (GLYMPS) </a:t>
            </a:r>
            <a:endParaRPr lang="en-US" dirty="0">
              <a:solidFill>
                <a:srgbClr val="1D96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 descr="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7"/>
          <a:stretch/>
        </p:blipFill>
        <p:spPr>
          <a:xfrm>
            <a:off x="508132" y="2628901"/>
            <a:ext cx="8224900" cy="3847667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8</a:t>
            </a:fld>
            <a:r>
              <a:rPr lang="en-US" smtClean="0"/>
              <a:t>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60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time </a:t>
            </a:r>
            <a:r>
              <a:rPr lang="fr-FR" dirty="0"/>
              <a:t>constant (</a:t>
            </a:r>
            <a:r>
              <a:rPr lang="el-GR" dirty="0">
                <a:latin typeface="Batang" panose="02030600000101010101" pitchFamily="18" charset="-127"/>
                <a:ea typeface="Batang" panose="02030600000101010101" pitchFamily="18" charset="-127"/>
                <a:cs typeface="KacstBook" panose="02000000000000000000" pitchFamily="2" charset="-78"/>
              </a:rPr>
              <a:t>τ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Effective transmissivity (</a:t>
            </a:r>
            <a:r>
              <a:rPr lang="en-US" dirty="0" err="1" smtClean="0">
                <a:solidFill>
                  <a:srgbClr val="FF0000"/>
                </a:solidFill>
              </a:rPr>
              <a:t>T</a:t>
            </a:r>
            <a:r>
              <a:rPr lang="en-US" baseline="-25000" dirty="0" err="1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/>
              <a:t>Global permeability (Perm) from Gleeson et al. (2014)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smtClean="0"/>
              <a:t>Hydraulic conductivity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Brutsaert</a:t>
            </a:r>
            <a:r>
              <a:rPr lang="en-US" dirty="0" smtClean="0"/>
              <a:t> (2008): </a:t>
            </a:r>
          </a:p>
          <a:p>
            <a:pPr lvl="2"/>
            <a:r>
              <a:rPr lang="en-US" dirty="0" smtClean="0"/>
              <a:t>p = 0.3465 (empiric)</a:t>
            </a:r>
          </a:p>
          <a:p>
            <a:pPr lvl="1"/>
            <a:r>
              <a:rPr lang="en-US" dirty="0" smtClean="0"/>
              <a:t>Gleeson et al. (2014):</a:t>
            </a:r>
          </a:p>
          <a:p>
            <a:pPr lvl="2"/>
            <a:r>
              <a:rPr lang="en-US" dirty="0" smtClean="0"/>
              <a:t>D = 100 m</a:t>
            </a:r>
          </a:p>
          <a:p>
            <a:pPr lvl="1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rgbClr val="002060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62" y="243820"/>
                <a:ext cx="2522678" cy="694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lèche vers le bas 5"/>
          <p:cNvSpPr/>
          <p:nvPr/>
        </p:nvSpPr>
        <p:spPr>
          <a:xfrm>
            <a:off x="1854679" y="2001327"/>
            <a:ext cx="276046" cy="3191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èche vers le bas 6"/>
          <p:cNvSpPr/>
          <p:nvPr/>
        </p:nvSpPr>
        <p:spPr>
          <a:xfrm>
            <a:off x="1869056" y="2869720"/>
            <a:ext cx="276046" cy="3191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2449902" y="1976249"/>
                <a:ext cx="25798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𝐶𝑜𝑛𝑑</m:t>
                      </m:r>
                      <m:r>
                        <a:rPr lang="fr-FR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𝑃𝑒𝑟𝑚</m:t>
                      </m:r>
                      <m:r>
                        <a:rPr lang="fr-FR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fr-FR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fr-FR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fr-FR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𝑔</m:t>
                      </m:r>
                      <m:r>
                        <a:rPr lang="fr-FR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fr-FR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fr-FR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9902" y="1976249"/>
                <a:ext cx="2579809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7039155" y="1708030"/>
            <a:ext cx="1742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rgbClr val="002060"/>
                </a:solidFill>
              </a:rPr>
              <a:t>ρ</a:t>
            </a:r>
            <a:r>
              <a:rPr lang="fr-FR" sz="1400" dirty="0" smtClean="0">
                <a:solidFill>
                  <a:srgbClr val="002060"/>
                </a:solidFill>
              </a:rPr>
              <a:t> = 999.97 km/m</a:t>
            </a:r>
            <a:r>
              <a:rPr lang="fr-FR" sz="1400" baseline="30000" dirty="0" smtClean="0">
                <a:solidFill>
                  <a:srgbClr val="002060"/>
                </a:solidFill>
              </a:rPr>
              <a:t>3</a:t>
            </a:r>
          </a:p>
          <a:p>
            <a:r>
              <a:rPr lang="fr-FR" sz="1400" dirty="0" smtClean="0">
                <a:solidFill>
                  <a:srgbClr val="002060"/>
                </a:solidFill>
              </a:rPr>
              <a:t>g = 9.81 m/s</a:t>
            </a:r>
            <a:r>
              <a:rPr lang="fr-FR" sz="1400" baseline="30000" dirty="0" smtClean="0">
                <a:solidFill>
                  <a:srgbClr val="002060"/>
                </a:solidFill>
              </a:rPr>
              <a:t>2</a:t>
            </a:r>
          </a:p>
          <a:p>
            <a:r>
              <a:rPr lang="el-GR" sz="1400" dirty="0" smtClean="0">
                <a:solidFill>
                  <a:srgbClr val="002060"/>
                </a:solidFill>
              </a:rPr>
              <a:t>μ</a:t>
            </a:r>
            <a:r>
              <a:rPr lang="fr-FR" sz="1400" dirty="0" smtClean="0">
                <a:solidFill>
                  <a:srgbClr val="002060"/>
                </a:solidFill>
              </a:rPr>
              <a:t> = 0.001 kg/</a:t>
            </a:r>
            <a:r>
              <a:rPr lang="fr-FR" sz="1400" dirty="0" err="1" smtClean="0">
                <a:solidFill>
                  <a:srgbClr val="002060"/>
                </a:solidFill>
              </a:rPr>
              <a:t>m.s</a:t>
            </a:r>
            <a:endParaRPr lang="en-US" sz="14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 descr=" 12"/>
              <p:cNvSpPr txBox="1"/>
              <p:nvPr/>
            </p:nvSpPr>
            <p:spPr>
              <a:xfrm>
                <a:off x="2493034" y="2895598"/>
                <a:ext cx="190776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𝐶𝑜𝑛𝑑</m:t>
                      </m:r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US" sz="2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" name="ZoneTexte 9" descr="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034" y="2895598"/>
                <a:ext cx="1907765" cy="307777"/>
              </a:xfrm>
              <a:prstGeom prst="rect">
                <a:avLst/>
              </a:prstGeom>
              <a:blipFill rotWithShape="1">
                <a:blip r:embed="rId4"/>
                <a:stretch>
                  <a:fillRect l="-2875" r="-2236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CB68-B32F-4519-998D-6D2E89F4A976}" type="slidenum">
              <a:rPr lang="en-US" smtClean="0"/>
              <a:pPr/>
              <a:t>9</a:t>
            </a:fld>
            <a:r>
              <a:rPr lang="en-US" smtClean="0"/>
              <a:t>/23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280" y="3416060"/>
            <a:ext cx="5941720" cy="2987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002" y="5098211"/>
            <a:ext cx="641475" cy="682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302706" y="4858265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T</a:t>
            </a:r>
            <a:r>
              <a:rPr lang="en-US" sz="1000" baseline="-250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e</a:t>
            </a:r>
            <a:r>
              <a:rPr lang="en-US" sz="1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(m/d)</a:t>
            </a:r>
            <a:endParaRPr lang="en-US" sz="1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26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1987</TotalTime>
  <Words>1435</Words>
  <Application>Microsoft Office PowerPoint</Application>
  <PresentationFormat>Affichage à l'écran (4:3)</PresentationFormat>
  <Paragraphs>382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2" baseType="lpstr">
      <vt:lpstr>Batang</vt:lpstr>
      <vt:lpstr>Arial</vt:lpstr>
      <vt:lpstr>Arial Narrow</vt:lpstr>
      <vt:lpstr>Calibri</vt:lpstr>
      <vt:lpstr>Calibri Light</vt:lpstr>
      <vt:lpstr>Cambria Math</vt:lpstr>
      <vt:lpstr>KacstBook</vt:lpstr>
      <vt:lpstr>Wingdings</vt:lpstr>
      <vt:lpstr>Thème Office</vt:lpstr>
      <vt:lpstr>Vers une amélioration de la simulation des débits grâce à des données topographiques et hydrogéologiques à haute résolution</vt:lpstr>
      <vt:lpstr>Land Surface Models and river discharge</vt:lpstr>
      <vt:lpstr>ORCHIDEE model – Routing scheme</vt:lpstr>
      <vt:lpstr>ORCHIDEE model – Time constant (τ)</vt:lpstr>
      <vt:lpstr>ORCHIDEE model – Time constant (τ)</vt:lpstr>
      <vt:lpstr>ORCHIDEE model –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  <vt:lpstr>New time constant (τ)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Ana Schneider</dc:creator>
  <cp:lastModifiedBy>Ana Schneider</cp:lastModifiedBy>
  <cp:revision>222</cp:revision>
  <dcterms:created xsi:type="dcterms:W3CDTF">2015-05-26T07:01:29Z</dcterms:created>
  <dcterms:modified xsi:type="dcterms:W3CDTF">2016-02-29T12:57:49Z</dcterms:modified>
</cp:coreProperties>
</file>